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62" r:id="rId2"/>
    <p:sldId id="261" r:id="rId3"/>
    <p:sldId id="272" r:id="rId4"/>
    <p:sldId id="281" r:id="rId5"/>
    <p:sldId id="267" r:id="rId6"/>
    <p:sldId id="300" r:id="rId7"/>
    <p:sldId id="301" r:id="rId8"/>
    <p:sldId id="284" r:id="rId9"/>
    <p:sldId id="302" r:id="rId10"/>
    <p:sldId id="265" r:id="rId11"/>
    <p:sldId id="290" r:id="rId12"/>
    <p:sldId id="271" r:id="rId13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EBEBEB"/>
    <a:srgbClr val="DCDCDC"/>
    <a:srgbClr val="C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32"/>
    <p:restoredTop sz="94792"/>
  </p:normalViewPr>
  <p:slideViewPr>
    <p:cSldViewPr snapToGrid="0" snapToObjects="1">
      <p:cViewPr varScale="1">
        <p:scale>
          <a:sx n="154" d="100"/>
          <a:sy n="154" d="100"/>
        </p:scale>
        <p:origin x="92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MEUR</a:t>
            </a:r>
          </a:p>
        </c:rich>
      </c:tx>
      <c:layout>
        <c:manualLayout>
          <c:xMode val="edge"/>
          <c:yMode val="edge"/>
          <c:x val="4.1360865661049356E-4"/>
          <c:y val="1.4657381965372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rgbClr val="C8102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925-4DD6-AB69-DDC3783CEF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2021/Q2</c:v>
                </c:pt>
                <c:pt idx="1">
                  <c:v>2021/Q3</c:v>
                </c:pt>
                <c:pt idx="2">
                  <c:v>2021/Q4</c:v>
                </c:pt>
                <c:pt idx="3">
                  <c:v>2022/Q1</c:v>
                </c:pt>
                <c:pt idx="4">
                  <c:v>2022/Q2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23.1</c:v>
                </c:pt>
                <c:pt idx="1">
                  <c:v>18.5</c:v>
                </c:pt>
                <c:pt idx="2">
                  <c:v>25.3</c:v>
                </c:pt>
                <c:pt idx="3">
                  <c:v>25.5</c:v>
                </c:pt>
                <c:pt idx="4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1-C343-8FAE-6D8E4B1AD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626144"/>
        <c:axId val="441640240"/>
      </c:barChart>
      <c:catAx>
        <c:axId val="44162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441640240"/>
        <c:crosses val="autoZero"/>
        <c:auto val="1"/>
        <c:lblAlgn val="ctr"/>
        <c:lblOffset val="100"/>
        <c:noMultiLvlLbl val="0"/>
      </c:catAx>
      <c:valAx>
        <c:axId val="44164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44162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MEUR</a:t>
            </a:r>
          </a:p>
        </c:rich>
      </c:tx>
      <c:layout>
        <c:manualLayout>
          <c:xMode val="edge"/>
          <c:yMode val="edge"/>
          <c:x val="4.1360865661049356E-4"/>
          <c:y val="1.4657381965372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rgbClr val="C8102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925-4DD6-AB69-DDC3783CEF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2021/Q2</c:v>
                </c:pt>
                <c:pt idx="1">
                  <c:v>2021/Q3</c:v>
                </c:pt>
                <c:pt idx="2">
                  <c:v>2021/Q4</c:v>
                </c:pt>
                <c:pt idx="3">
                  <c:v>2022/Q1</c:v>
                </c:pt>
                <c:pt idx="4">
                  <c:v>2022/Q2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1.8</c:v>
                </c:pt>
                <c:pt idx="1">
                  <c:v>0.3</c:v>
                </c:pt>
                <c:pt idx="2">
                  <c:v>1.4</c:v>
                </c:pt>
                <c:pt idx="3" formatCode="0.0">
                  <c:v>1.5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1-C343-8FAE-6D8E4B1AD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626144"/>
        <c:axId val="441640240"/>
      </c:barChart>
      <c:catAx>
        <c:axId val="44162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441640240"/>
        <c:crosses val="autoZero"/>
        <c:auto val="1"/>
        <c:lblAlgn val="ctr"/>
        <c:lblOffset val="100"/>
        <c:noMultiLvlLbl val="0"/>
      </c:catAx>
      <c:valAx>
        <c:axId val="44164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44162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MEUR</a:t>
            </a:r>
          </a:p>
        </c:rich>
      </c:tx>
      <c:layout>
        <c:manualLayout>
          <c:xMode val="edge"/>
          <c:yMode val="edge"/>
          <c:x val="4.1360865661049356E-4"/>
          <c:y val="1.4657381965372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3.5546288608704152E-2"/>
          <c:y val="0.12633209057200259"/>
          <c:w val="0.95358578737966837"/>
          <c:h val="0.76836512254032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rgbClr val="C8102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925-4DD6-AB69-DDC3783CEF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2021/Q2</c:v>
                </c:pt>
                <c:pt idx="1">
                  <c:v>2021/Q3</c:v>
                </c:pt>
                <c:pt idx="2">
                  <c:v>2021/Q4</c:v>
                </c:pt>
                <c:pt idx="3">
                  <c:v>2022/Q1</c:v>
                </c:pt>
                <c:pt idx="4">
                  <c:v>2022/Q2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3.4</c:v>
                </c:pt>
                <c:pt idx="1">
                  <c:v>-3.9</c:v>
                </c:pt>
                <c:pt idx="2">
                  <c:v>2.4</c:v>
                </c:pt>
                <c:pt idx="3">
                  <c:v>-0.1</c:v>
                </c:pt>
                <c:pt idx="4" formatCode="0.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1-C343-8FAE-6D8E4B1AD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626144"/>
        <c:axId val="441640240"/>
      </c:barChart>
      <c:catAx>
        <c:axId val="441626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441640240"/>
        <c:crosses val="autoZero"/>
        <c:auto val="1"/>
        <c:lblAlgn val="ctr"/>
        <c:lblOffset val="100"/>
        <c:tickLblSkip val="1"/>
        <c:noMultiLvlLbl val="0"/>
      </c:catAx>
      <c:valAx>
        <c:axId val="44164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44162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4360901214323711"/>
          <c:w val="1"/>
          <c:h val="5.6390987856762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 err="1">
                <a:solidFill>
                  <a:srgbClr val="C8102E"/>
                </a:solidFill>
              </a:rPr>
              <a:t>Henkilöstö</a:t>
            </a:r>
            <a:r>
              <a:rPr lang="en-US" sz="2000" dirty="0">
                <a:solidFill>
                  <a:srgbClr val="C8102E"/>
                </a:solidFill>
              </a:rPr>
              <a:t> 1.1.−30.6.2022</a:t>
            </a:r>
          </a:p>
        </c:rich>
      </c:tx>
      <c:layout>
        <c:manualLayout>
          <c:xMode val="edge"/>
          <c:yMode val="edge"/>
          <c:x val="2.5413691983631196E-2"/>
          <c:y val="1.30145167936820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31.12.2021</c:v>
                </c:pt>
              </c:strCache>
            </c:strRef>
          </c:tx>
          <c:spPr>
            <a:solidFill>
              <a:srgbClr val="C8102E"/>
            </a:solidFill>
          </c:spPr>
          <c:dPt>
            <c:idx val="0"/>
            <c:bubble3D val="0"/>
            <c:spPr>
              <a:solidFill>
                <a:srgbClr val="C810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44-4E54-9A4A-CA9A67A61196}"/>
              </c:ext>
            </c:extLst>
          </c:dPt>
          <c:dPt>
            <c:idx val="1"/>
            <c:bubble3D val="0"/>
            <c:spPr>
              <a:solidFill>
                <a:srgbClr val="F4D09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B4-47B2-9439-F73C3AAD139C}"/>
              </c:ext>
            </c:extLst>
          </c:dPt>
          <c:dPt>
            <c:idx val="2"/>
            <c:bubble3D val="0"/>
            <c:spPr>
              <a:solidFill>
                <a:srgbClr val="4D4D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6B4-47B2-9439-F73C3AAD139C}"/>
              </c:ext>
            </c:extLst>
          </c:dPt>
          <c:dPt>
            <c:idx val="3"/>
            <c:bubble3D val="0"/>
            <c:spPr>
              <a:solidFill>
                <a:srgbClr val="CC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B4-47B2-9439-F73C3AAD139C}"/>
              </c:ext>
            </c:extLst>
          </c:dPt>
          <c:dPt>
            <c:idx val="4"/>
            <c:bubble3D val="0"/>
            <c:spPr>
              <a:solidFill>
                <a:srgbClr val="EBEB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6B4-47B2-9439-F73C3AAD139C}"/>
              </c:ext>
            </c:extLst>
          </c:dPt>
          <c:dLbls>
            <c:dLbl>
              <c:idx val="2"/>
              <c:layout>
                <c:manualLayout>
                  <c:x val="-6.1255736816800826E-2"/>
                  <c:y val="-0.1084646265437570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B4-47B2-9439-F73C3AAD139C}"/>
                </c:ext>
              </c:extLst>
            </c:dLbl>
            <c:dLbl>
              <c:idx val="3"/>
              <c:layout>
                <c:manualLayout>
                  <c:x val="-4.9789317300970783E-2"/>
                  <c:y val="-0.14855566153426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B4-47B2-9439-F73C3AAD139C}"/>
                </c:ext>
              </c:extLst>
            </c:dLbl>
            <c:dLbl>
              <c:idx val="4"/>
              <c:layout>
                <c:manualLayout>
                  <c:x val="2.2204153262848614E-3"/>
                  <c:y val="-0.157252121175595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536529772212784E-2"/>
                      <c:h val="9.19318026979152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6B4-47B2-9439-F73C3AAD13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Valimot</c:v>
                </c:pt>
                <c:pt idx="1">
                  <c:v>Koneistus</c:v>
                </c:pt>
                <c:pt idx="2">
                  <c:v>Putkipalvelu</c:v>
                </c:pt>
                <c:pt idx="3">
                  <c:v>Levyleikkeet</c:v>
                </c:pt>
                <c:pt idx="4">
                  <c:v>Takomo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305</c:v>
                </c:pt>
                <c:pt idx="1">
                  <c:v>190</c:v>
                </c:pt>
                <c:pt idx="2">
                  <c:v>30</c:v>
                </c:pt>
                <c:pt idx="3">
                  <c:v>22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8-064D-A40E-277BE7837C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D6B3C-8802-3748-98BB-C306E01A54DB}" type="datetimeFigureOut">
              <a:rPr lang="en-FI" smtClean="0"/>
              <a:t>07/21/2022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40A73-5DB9-1D43-9758-BA3CA55351B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9160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40A73-5DB9-1D43-9758-BA3CA55351BE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5628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40A73-5DB9-1D43-9758-BA3CA55351BE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3320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40A73-5DB9-1D43-9758-BA3CA55351BE}" type="slidenum">
              <a:rPr lang="en-FI" smtClean="0"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1621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40A73-5DB9-1D43-9758-BA3CA55351BE}" type="slidenum">
              <a:rPr lang="en-FI" smtClean="0"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41258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40A73-5DB9-1D43-9758-BA3CA55351BE}" type="slidenum">
              <a:rPr lang="en-FI" smtClean="0"/>
              <a:t>11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8191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C81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67C1-7BF0-3347-F9EA-0998D4846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2894"/>
            <a:ext cx="10515600" cy="2922837"/>
          </a:xfrm>
        </p:spPr>
        <p:txBody>
          <a:bodyPr anchor="b">
            <a:normAutofit/>
          </a:bodyPr>
          <a:lstStyle>
            <a:lvl1pPr algn="l">
              <a:lnSpc>
                <a:spcPts val="7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BDCB2-A3D4-CF86-465A-66CD8D03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549152"/>
            <a:ext cx="10515600" cy="3855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60943-CB1D-2EB0-FF7C-B216D3A6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FF66D1-F8AC-FB45-9AEA-7647EFD96892}" type="datetime1">
              <a:rPr lang="fi-FI" smtClean="0"/>
              <a:t>21.7.2022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7293-FAB4-0831-BE71-39DBBFEA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Presentaation nimi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7303C-5341-C838-1533-C0542309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883DE-ED4A-4944-A559-AAF4A98C3567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1FA1E-FD65-CA90-50CB-5E52042DC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200" y="1376221"/>
            <a:ext cx="2991319" cy="44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CCADB-C385-3EE2-5F15-FD74370F6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ABAE64-7625-0CDD-32B4-0194A6A7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EE17-346F-B848-903E-19CC716E28F5}" type="datetime1">
              <a:rPr lang="fi-FI" smtClean="0"/>
              <a:t>21.7.2022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6FA98-F615-C15C-329E-2AFFEC9A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Presentaation nimi</a:t>
            </a:r>
            <a:endParaRPr lang="en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0D6FE-474C-413B-840B-95D8E8B4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608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5D263-42A3-098E-B60A-87D319FFB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EDD5-568A-494E-A954-6A69E3A124D5}" type="datetime1">
              <a:rPr lang="fi-FI" smtClean="0"/>
              <a:t>21.7.2022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8A9F78-1114-6D85-8A83-BF46DE4FE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Presentaation nimi</a:t>
            </a:r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71FFA-33A7-EF34-9DF2-68F28CF2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85926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EC55-941E-1DF8-CDD8-315DD110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109171"/>
          </a:xfrm>
        </p:spPr>
        <p:txBody>
          <a:bodyPr anchor="b">
            <a:normAutofit/>
          </a:bodyPr>
          <a:lstStyle>
            <a:lvl1pPr algn="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E2F6E-0EBD-C911-51B7-F749C6E7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F8AB02-67E8-7A42-9ADD-A0C48223DE90}" type="datetime1">
              <a:rPr lang="fi-FI" smtClean="0"/>
              <a:t>21.7.2022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C69C2-2C02-A0E9-5688-D3174BFE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Presentaation nimi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A52D3-AEC8-2164-37E7-2BF7F280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883DE-ED4A-4944-A559-AAF4A98C3567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5FF424-7F1E-F3B8-9668-8E98363E1D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04928" y="324253"/>
            <a:ext cx="1649158" cy="24883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CC4D99-2CC3-3202-4150-479E683042F6}"/>
              </a:ext>
            </a:extLst>
          </p:cNvPr>
          <p:cNvCxnSpPr/>
          <p:nvPr userDrawn="1"/>
        </p:nvCxnSpPr>
        <p:spPr>
          <a:xfrm>
            <a:off x="838200" y="6347804"/>
            <a:ext cx="10515600" cy="0"/>
          </a:xfrm>
          <a:prstGeom prst="line">
            <a:avLst/>
          </a:prstGeom>
          <a:ln w="15875">
            <a:solidFill>
              <a:srgbClr val="C8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442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631F3-83BE-9E9E-0E28-469C0E22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C23FA-79F0-67E0-03BA-6DB6F6295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BFC77-C8ED-7276-FBAE-260C0186E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95870"/>
            <a:ext cx="3932237" cy="34731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5C63B-499B-8FD8-A632-38B4E684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6568-CDFD-EB46-9BAB-A69ACF543F8C}" type="datetime1">
              <a:rPr lang="fi-FI" smtClean="0"/>
              <a:t>21.7.2022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E4A64-3444-E28B-5CFA-4A43A126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Presentaation nimi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C510D-F105-BF0A-B50D-A6F88715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29318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7C05-E113-155A-366B-BF934181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B542BD-1CF8-4838-4D7E-D1D68E3BF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83A54-18E0-A2BC-6EAA-AF19E66AD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95870"/>
            <a:ext cx="3932237" cy="3473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CB265-35F4-2CDC-413D-C71D8100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38DE-8D52-FA43-BB23-1E80741F1DBD}" type="datetime1">
              <a:rPr lang="fi-FI" smtClean="0"/>
              <a:t>21.7.2022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04056-4E7F-8768-FAF1-70E8BD9A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Presentaation nimi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BD3A9-9270-68F8-14DF-CBDF7401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78460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494A-30B7-0D8B-F783-EEA06E66B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13CE1-BEF8-5D55-FF04-FB9E84AB4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DBB85-B4EA-6316-E569-AABB3CA6D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4F85-BAEC-304B-ADB7-D48D7EC2D57B}" type="datetime1">
              <a:rPr lang="fi-FI" smtClean="0"/>
              <a:t>21.7.2022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9B209-FCB3-8597-9485-1641B2C7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Presentaation nimi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10FC5-1866-8AFC-0166-2EAE5D4E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0808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B3F08E-90E0-9069-EFAE-6B60C3B2F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0101"/>
            <a:ext cx="2628900" cy="544686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A8940-4C17-E194-86BB-A8ECE06E5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0101"/>
            <a:ext cx="7734300" cy="544686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BE37C-15AD-B656-609E-FCBDBE55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3689-A96D-554A-8E62-200D08D00B3B}" type="datetime1">
              <a:rPr lang="fi-FI" smtClean="0"/>
              <a:t>21.7.2022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BDC04-9B40-8979-28DD-10C96E0D0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Presentaation nimi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2BE4F-67AD-7411-48E8-D575A4DC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35857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67C1-7BF0-3347-F9EA-0998D4846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2894"/>
            <a:ext cx="10515600" cy="2922837"/>
          </a:xfrm>
        </p:spPr>
        <p:txBody>
          <a:bodyPr anchor="ctr" anchorCtr="0">
            <a:normAutofit/>
          </a:bodyPr>
          <a:lstStyle>
            <a:lvl1pPr algn="ctr">
              <a:lnSpc>
                <a:spcPts val="5500"/>
              </a:lnSpc>
              <a:defRPr sz="6000">
                <a:solidFill>
                  <a:srgbClr val="C8102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60943-CB1D-2EB0-FF7C-B216D3A6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B64FEF-04BF-784F-98E7-79B6D61AB10B}" type="datetime1">
              <a:rPr lang="fi-FI" smtClean="0"/>
              <a:t>21.7.2022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7293-FAB4-0831-BE71-39DBBFEA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Presentaation nimi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7303C-5341-C838-1533-C0542309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883DE-ED4A-4944-A559-AAF4A98C3567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1FA1E-FD65-CA90-50CB-5E52042DC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00340" y="1376221"/>
            <a:ext cx="2991319" cy="4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9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67C1-7BF0-3347-F9EA-0998D4846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2894"/>
            <a:ext cx="10515600" cy="2922837"/>
          </a:xfrm>
        </p:spPr>
        <p:txBody>
          <a:bodyPr anchor="b">
            <a:normAutofit/>
          </a:bodyPr>
          <a:lstStyle>
            <a:lvl1pPr algn="l">
              <a:lnSpc>
                <a:spcPts val="7000"/>
              </a:lnSpc>
              <a:defRPr sz="7000">
                <a:solidFill>
                  <a:srgbClr val="C8102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BDCB2-A3D4-CF86-465A-66CD8D03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549152"/>
            <a:ext cx="10515600" cy="3855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60943-CB1D-2EB0-FF7C-B216D3A6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22E5C-8177-6448-B8B4-FB27D926589F}" type="datetime1">
              <a:rPr lang="fi-FI" smtClean="0"/>
              <a:t>21.7.2022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7293-FAB4-0831-BE71-39DBBFEA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Presentaation nimi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7303C-5341-C838-1533-C0542309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883DE-ED4A-4944-A559-AAF4A98C3567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1FA1E-FD65-CA90-50CB-5E52042DC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200" y="1376221"/>
            <a:ext cx="2991319" cy="4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4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0FC4CD1E-8D40-0777-5228-C9652D10A7B3}"/>
              </a:ext>
            </a:extLst>
          </p:cNvPr>
          <p:cNvSpPr/>
          <p:nvPr userDrawn="1"/>
        </p:nvSpPr>
        <p:spPr>
          <a:xfrm>
            <a:off x="0" y="0"/>
            <a:ext cx="8153400" cy="6858000"/>
          </a:xfrm>
          <a:prstGeom prst="parallelogram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067C1-7BF0-3347-F9EA-0998D4846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2894"/>
            <a:ext cx="10515600" cy="2922837"/>
          </a:xfrm>
        </p:spPr>
        <p:txBody>
          <a:bodyPr anchor="b">
            <a:normAutofit/>
          </a:bodyPr>
          <a:lstStyle>
            <a:lvl1pPr algn="l">
              <a:lnSpc>
                <a:spcPts val="7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BDCB2-A3D4-CF86-465A-66CD8D03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549152"/>
            <a:ext cx="10515600" cy="3855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60943-CB1D-2EB0-FF7C-B216D3A6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04B95E-F4AC-F541-B256-178EE404C42B}" type="datetime1">
              <a:rPr lang="fi-FI" smtClean="0"/>
              <a:t>21.7.2022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7293-FAB4-0831-BE71-39DBBFEA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Presentaation nimi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1FA1E-FD65-CA90-50CB-5E52042DC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72" y="1376221"/>
            <a:ext cx="2921575" cy="4408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7303C-5341-C838-1533-C0542309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883DE-ED4A-4944-A559-AAF4A98C3567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3081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67C1-7BF0-3347-F9EA-0998D4846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85173"/>
            <a:ext cx="10515600" cy="2101687"/>
          </a:xfrm>
        </p:spPr>
        <p:txBody>
          <a:bodyPr anchor="b">
            <a:normAutofit/>
          </a:bodyPr>
          <a:lstStyle>
            <a:lvl1pPr algn="ctr">
              <a:lnSpc>
                <a:spcPts val="7000"/>
              </a:lnSpc>
              <a:defRPr sz="7000"/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BDCB2-A3D4-CF86-465A-66CD8D03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54986"/>
            <a:ext cx="10515600" cy="14797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60943-CB1D-2EB0-FF7C-B216D3A6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9422-B3DF-BE4F-AFEE-853ED009B44A}" type="datetime1">
              <a:rPr lang="fi-FI" smtClean="0"/>
              <a:t>21.7.2022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7293-FAB4-0831-BE71-39DBBFEA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Presentaation nimi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7303C-5341-C838-1533-C0542309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3939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50403-2273-3DDA-D759-E58FE02E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F7B5-A62D-2211-BA62-74264B1AC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B9706-F32C-FCBB-3D3E-061D3113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4782-3D05-6E4B-8B4E-8B0B8B45C2BE}" type="datetime1">
              <a:rPr lang="fi-FI" smtClean="0"/>
              <a:t>21.7.2022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52CBC-14AC-0C4A-CB4C-203E3D4A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Presentaation nimi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045D6-758A-69C4-FE60-C36B3E33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0098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50403-2273-3DDA-D759-E58FE02E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F7B5-A62D-2211-BA62-74264B1AC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B9706-F32C-FCBB-3D3E-061D3113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CBEF-2E6D-DC44-AA4D-0C06F0E5C093}" type="datetime1">
              <a:rPr lang="fi-FI" smtClean="0"/>
              <a:t>21.7.2022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52CBC-14AC-0C4A-CB4C-203E3D4A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Presentaation nimi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045D6-758A-69C4-FE60-C36B3E33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2155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EC55-941E-1DF8-CDD8-315DD110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3846D-C756-38B9-E6A4-7D44048EC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E2F6E-0EBD-C911-51B7-F749C6E7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CF51-F131-254A-9786-F69A5E3B19CC}" type="datetime1">
              <a:rPr lang="fi-FI" smtClean="0"/>
              <a:t>21.7.2022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C69C2-2C02-A0E9-5688-D3174BFE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Presentaation nimi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A52D3-AEC8-2164-37E7-2BF7F280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1725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BBF0-64B2-D5E9-DAAE-9D4E1F2B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2BA33-600E-D0BA-AF93-C9484AC65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2C11C-D11D-FABA-DEF9-2D7BE7519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D03A8-8AE5-D842-F095-6274951D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BE88-3AF9-6C4A-B8F9-0DB57F2F20D2}" type="datetime1">
              <a:rPr lang="fi-FI" smtClean="0"/>
              <a:t>21.7.2022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3E820-B3C7-ACC9-48A3-6E43CC30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Presentaation nimi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D684B-66B1-E949-81AE-08CF0A42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7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0FE0-314E-9759-B9D0-B73582BD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F293E-9AB9-F835-7DF1-C24B0CB55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lnSpc>
                <a:spcPts val="248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05D9F-EECF-F775-3846-D51C94E46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9C3EE-5C69-5937-64B2-A5505C6C4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lnSpc>
                <a:spcPts val="248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5C31FD-182A-1953-66F3-B7CACF978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6BD60B-93AF-6781-2F33-CACA8CBB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D061-84F1-6D4D-BB95-02E86583C100}" type="datetime1">
              <a:rPr lang="fi-FI" smtClean="0"/>
              <a:t>21.7.2022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0C801E-6D75-F373-C6FF-FE9DFA23C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Presentaation nimi</a:t>
            </a:r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D8968D-1D3E-90DC-3749-1C0D27B0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5900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0C88A2-6674-222E-46D0-3BCFA0297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00CCE-36DA-8C00-A74F-0ABD8D858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C75F9-2F54-A807-C4E9-10BE6D29F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B2960A-AFD0-374D-9CFF-EFBB9315AC90}" type="datetime1">
              <a:rPr lang="fi-FI" smtClean="0"/>
              <a:t>21.7.2022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AD226-4A4C-4FC0-62A6-479CC191C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Presentaation nimi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41697-36C0-E988-45E3-C0545CA64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0A883DE-ED4A-4944-A559-AAF4A98C3567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2D1A82-0E8D-5FE8-18E9-1BD2A737AE1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185245" y="324253"/>
            <a:ext cx="1688524" cy="24883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5D10D1-8476-B30F-8B58-7F04EDE666A6}"/>
              </a:ext>
            </a:extLst>
          </p:cNvPr>
          <p:cNvCxnSpPr/>
          <p:nvPr userDrawn="1"/>
        </p:nvCxnSpPr>
        <p:spPr>
          <a:xfrm>
            <a:off x="838200" y="6347804"/>
            <a:ext cx="10515600" cy="0"/>
          </a:xfrm>
          <a:prstGeom prst="line">
            <a:avLst/>
          </a:prstGeom>
          <a:ln w="15875">
            <a:solidFill>
              <a:srgbClr val="C8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74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49" r:id="rId4"/>
    <p:sldLayoutId id="2147483650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64" r:id="rId12"/>
    <p:sldLayoutId id="2147483656" r:id="rId13"/>
    <p:sldLayoutId id="2147483657" r:id="rId14"/>
    <p:sldLayoutId id="2147483658" r:id="rId15"/>
    <p:sldLayoutId id="2147483659" r:id="rId16"/>
    <p:sldLayoutId id="2147483665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8102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8102E"/>
        </a:buClr>
        <a:buFont typeface="Arial" panose="020B0604020202020204" pitchFamily="34" charset="0"/>
        <a:buChar char="•"/>
        <a:defRPr sz="22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8102E"/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8102E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8102E"/>
        </a:buClr>
        <a:buFont typeface="Arial" panose="020B0604020202020204" pitchFamily="34" charset="0"/>
        <a:buChar char="•"/>
        <a:defRPr sz="14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8102E"/>
        </a:buClr>
        <a:buFont typeface="Arial" panose="020B0604020202020204" pitchFamily="34" charset="0"/>
        <a:buChar char="•"/>
        <a:defRPr sz="14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04398-55A8-4FF7-23C9-B39ADB55E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57B2-C002-AE4B-8444-B703C8BB3F7C}" type="datetime1">
              <a:rPr lang="fi-FI" smtClean="0"/>
              <a:t>21.7.2022</a:t>
            </a:fld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47C28-F528-74BE-371C-89A430F6E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t>1</a:t>
            </a:fld>
            <a:endParaRPr lang="en-FI" dirty="0"/>
          </a:p>
        </p:txBody>
      </p:sp>
      <p:pic>
        <p:nvPicPr>
          <p:cNvPr id="10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2CDCCDE5-8C8C-B006-34F9-D79E6A1EF8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" b="12867"/>
          <a:stretch/>
        </p:blipFill>
        <p:spPr>
          <a:xfrm>
            <a:off x="195765" y="545950"/>
            <a:ext cx="6667050" cy="5598770"/>
          </a:xfrm>
          <a:prstGeom prst="rect">
            <a:avLst/>
          </a:prstGeom>
          <a:noFill/>
        </p:spPr>
      </p:pic>
      <p:sp>
        <p:nvSpPr>
          <p:cNvPr id="11" name="Subtitle 6">
            <a:extLst>
              <a:ext uri="{FF2B5EF4-FFF2-40B4-BE49-F238E27FC236}">
                <a16:creationId xmlns:a16="http://schemas.microsoft.com/office/drawing/2014/main" id="{94C3F463-F772-BFBC-B442-5FD6AC29AF59}"/>
              </a:ext>
            </a:extLst>
          </p:cNvPr>
          <p:cNvSpPr txBox="1">
            <a:spLocks/>
          </p:cNvSpPr>
          <p:nvPr/>
        </p:nvSpPr>
        <p:spPr>
          <a:xfrm>
            <a:off x="6862815" y="886683"/>
            <a:ext cx="5133420" cy="3920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marL="285750" marR="0" indent="-285750" algn="l" defTabSz="914400" rtl="0" latinLnBrk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78668" marR="0" indent="-321468" algn="l" defTabSz="914400" rtl="0" latinLnBrk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5867" marR="0" indent="-321467" algn="l" defTabSz="914400" rtl="0" latinLnBrk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8991" marR="0" indent="-367392" algn="l" defTabSz="914400" rtl="0" latinLnBrk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43175" marR="0" indent="-257175" algn="l" defTabSz="914400" rtl="0" latinLnBrk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0375" marR="0" indent="-257175" algn="l" defTabSz="914400" rtl="0" latinLnBrk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57575" marR="0" indent="-257175" algn="l" defTabSz="914400" rtl="0" latinLnBrk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14775" marR="0" indent="-257175" algn="l" defTabSz="914400" rtl="0" latinLnBrk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5000"/>
              </a:lnSpc>
              <a:buClr>
                <a:srgbClr val="C00000"/>
              </a:buClr>
              <a:buFont typeface="Arial"/>
              <a:buNone/>
              <a:defRPr sz="4400" b="1"/>
            </a:pPr>
            <a:r>
              <a:rPr lang="fi-FI" sz="4400" dirty="0">
                <a:solidFill>
                  <a:srgbClr val="C00000"/>
                </a:solidFill>
              </a:rPr>
              <a:t>Tuloskatsaus  tammi‒kesäkuu</a:t>
            </a:r>
            <a:br>
              <a:rPr lang="fi-FI" sz="4400" dirty="0">
                <a:solidFill>
                  <a:srgbClr val="C00000"/>
                </a:solidFill>
              </a:rPr>
            </a:br>
            <a:r>
              <a:rPr lang="fi-FI" sz="4400" dirty="0">
                <a:solidFill>
                  <a:srgbClr val="C00000"/>
                </a:solidFill>
              </a:rPr>
              <a:t>2022</a:t>
            </a:r>
          </a:p>
          <a:p>
            <a:pPr marL="0" indent="0" algn="ctr" hangingPunct="1">
              <a:lnSpc>
                <a:spcPct val="105000"/>
              </a:lnSpc>
              <a:buClr>
                <a:srgbClr val="C00000"/>
              </a:buClr>
              <a:buFont typeface="Arial"/>
              <a:buNone/>
              <a:defRPr sz="4400"/>
            </a:pPr>
            <a:br>
              <a:rPr lang="fi-FI" sz="3700" dirty="0"/>
            </a:br>
            <a:r>
              <a:rPr lang="fi-FI" sz="2800" dirty="0"/>
              <a:t>Sami Sivuranta</a:t>
            </a:r>
          </a:p>
          <a:p>
            <a:pPr marL="0" indent="0" algn="ctr" hangingPunct="1">
              <a:lnSpc>
                <a:spcPct val="105000"/>
              </a:lnSpc>
              <a:buClr>
                <a:srgbClr val="C00000"/>
              </a:buClr>
              <a:buFont typeface="Arial"/>
              <a:buNone/>
              <a:defRPr sz="4400"/>
            </a:pPr>
            <a:r>
              <a:rPr lang="fi-FI" sz="2800" dirty="0"/>
              <a:t>toimitusjohtaja</a:t>
            </a:r>
          </a:p>
          <a:p>
            <a:pPr marL="0" indent="0" algn="ctr" hangingPunct="1">
              <a:lnSpc>
                <a:spcPct val="105000"/>
              </a:lnSpc>
              <a:buClr>
                <a:srgbClr val="C00000"/>
              </a:buClr>
              <a:buFont typeface="Arial"/>
              <a:buNone/>
              <a:defRPr sz="4400"/>
            </a:pPr>
            <a:r>
              <a:rPr lang="fi-FI" sz="2800" dirty="0"/>
              <a:t>Componenta Oyj</a:t>
            </a:r>
          </a:p>
        </p:txBody>
      </p:sp>
      <p:sp>
        <p:nvSpPr>
          <p:cNvPr id="13" name="Tekstiruutu 1">
            <a:extLst>
              <a:ext uri="{FF2B5EF4-FFF2-40B4-BE49-F238E27FC236}">
                <a16:creationId xmlns:a16="http://schemas.microsoft.com/office/drawing/2014/main" id="{AFAA6A2D-CE38-BC70-1DFE-189DC0A4FF3B}"/>
              </a:ext>
            </a:extLst>
          </p:cNvPr>
          <p:cNvSpPr txBox="1"/>
          <p:nvPr/>
        </p:nvSpPr>
        <p:spPr>
          <a:xfrm>
            <a:off x="587140" y="5822573"/>
            <a:ext cx="11017719" cy="489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Autofit/>
          </a:bodyPr>
          <a:lstStyle>
            <a:lvl1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914400" eaLnBrk="1" fontAlgn="auto" latinLnBrk="0" hangingPunct="0">
              <a:lnSpc>
                <a:spcPct val="89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0" cap="none" spc="-10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Suomen johtava konepajateollisuuden komponenttivalmistaja</a:t>
            </a:r>
          </a:p>
        </p:txBody>
      </p:sp>
    </p:spTree>
    <p:extLst>
      <p:ext uri="{BB962C8B-B14F-4D97-AF65-F5344CB8AC3E}">
        <p14:creationId xmlns:p14="http://schemas.microsoft.com/office/powerpoint/2010/main" val="1354125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1FB1EC-24E9-A0D1-10C2-0753B8A4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97" y="0"/>
            <a:ext cx="10515600" cy="1325563"/>
          </a:xfrm>
        </p:spPr>
        <p:txBody>
          <a:bodyPr/>
          <a:lstStyle/>
          <a:p>
            <a:r>
              <a:rPr lang="fi-FI" dirty="0"/>
              <a:t>Vastuullinen sopimusvalmistaja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C8858-97CE-FBD9-72E8-DC4FE2FB1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1512-6027-4B4E-A6EE-E3A47418FB9A}" type="datetime1">
              <a:rPr lang="fi-FI" smtClean="0"/>
              <a:t>21.7.2022</a:t>
            </a:fld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41787-855C-68E0-7416-5B4D42B8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t>10</a:t>
            </a:fld>
            <a:endParaRPr lang="en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FD289C-1E92-AAF0-E3AE-23F6E0A87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544" y="1503655"/>
            <a:ext cx="3383869" cy="1015547"/>
          </a:xfrm>
        </p:spPr>
        <p:txBody>
          <a:bodyPr/>
          <a:lstStyle/>
          <a:p>
            <a:r>
              <a:rPr lang="fi-FI" sz="2000" b="1" kern="120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Vastuullisesti yhdessä asiakkaiden ja toimittajien kanssa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7B2A73-55EB-728B-2C24-35D68AF16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2782" y="2668638"/>
            <a:ext cx="3483394" cy="3684588"/>
          </a:xfrm>
        </p:spPr>
        <p:txBody>
          <a:bodyPr/>
          <a:lstStyle/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1600" kern="1200" dirty="0">
                <a:latin typeface="Arial"/>
                <a:ea typeface="ヒラギノ角ゴ Pro W3" pitchFamily="124" charset="-128"/>
              </a:rPr>
              <a:t>Haluamme olla asiakkaillemme ensisijainen vastuullinen kokonaistoimittaja </a:t>
            </a:r>
          </a:p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endParaRPr lang="en-GB" sz="1600" kern="1100" dirty="0">
              <a:latin typeface="Arial"/>
              <a:ea typeface="ヒラギノ角ゴ Pro W3" pitchFamily="124" charset="-128"/>
            </a:endParaRPr>
          </a:p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1600" kern="1100" dirty="0">
                <a:latin typeface="Arial"/>
                <a:ea typeface="ヒラギノ角ゴ Pro W3" pitchFamily="124" charset="-128"/>
              </a:rPr>
              <a:t>Yhtiön liiketoimintamalli rakentuu  pitkäaikaisille asiakassuhteille</a:t>
            </a:r>
          </a:p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endParaRPr lang="fi-FI" sz="1600" kern="1100" dirty="0">
              <a:latin typeface="Arial"/>
              <a:ea typeface="ヒラギノ角ゴ Pro W3" pitchFamily="124" charset="-128"/>
            </a:endParaRPr>
          </a:p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1600" kern="1100" dirty="0">
                <a:latin typeface="Arial"/>
                <a:ea typeface="ヒラギノ角ゴ Pro W3" pitchFamily="124" charset="-128"/>
              </a:rPr>
              <a:t>Lähellä asiakasta – kotimainen palvelu ja nopea reagointi  </a:t>
            </a:r>
          </a:p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endParaRPr lang="fi-FI" sz="1600" kern="1100" dirty="0">
              <a:latin typeface="Arial"/>
              <a:ea typeface="ヒラギノ角ゴ Pro W3" pitchFamily="124" charset="-128"/>
            </a:endParaRPr>
          </a:p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1600" kern="1100" dirty="0">
                <a:latin typeface="Arial"/>
                <a:ea typeface="ヒラギノ角ゴ Pro W3" pitchFamily="124" charset="-128"/>
              </a:rPr>
              <a:t>Kehitämme toimittaja-verkostoamme aktiivisesti</a:t>
            </a:r>
          </a:p>
          <a:p>
            <a:pPr marL="0" indent="0" defTabSz="457200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fi-FI" sz="1600" kern="1100" dirty="0">
              <a:latin typeface="Arial"/>
              <a:ea typeface="ヒラギノ角ゴ Pro W3" pitchFamily="124" charset="-128"/>
            </a:endParaRPr>
          </a:p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1600" kern="1100" dirty="0">
                <a:latin typeface="Arial"/>
                <a:ea typeface="ヒラギノ角ゴ Pro W3" pitchFamily="124" charset="-128"/>
              </a:rPr>
              <a:t>Tarjoaman laajentaminen myös alihankintaverkoston avulla.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E2E2B560-21E3-C96B-83C6-7778A5614329}"/>
              </a:ext>
            </a:extLst>
          </p:cNvPr>
          <p:cNvSpPr txBox="1">
            <a:spLocks/>
          </p:cNvSpPr>
          <p:nvPr/>
        </p:nvSpPr>
        <p:spPr>
          <a:xfrm>
            <a:off x="4376091" y="2662418"/>
            <a:ext cx="3411860" cy="3589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8102E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8102E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8102E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8102E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8102E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1600" kern="1200" dirty="0">
                <a:latin typeface="Arial"/>
                <a:ea typeface="ヒラギノ角ゴ Pro W3" pitchFamily="124" charset="-128"/>
              </a:rPr>
              <a:t>Kiertotalouden merkittävä rooli tuotanto-prosesseissa:</a:t>
            </a:r>
          </a:p>
          <a:p>
            <a:pPr marL="742950" lvl="1" indent="-285750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400" kern="1200" dirty="0">
                <a:latin typeface="Arial"/>
                <a:ea typeface="ヒラギノ角ゴ Pro W3" pitchFamily="124" charset="-128"/>
              </a:rPr>
              <a:t>jätteiden hyötykäyttö</a:t>
            </a:r>
          </a:p>
          <a:p>
            <a:pPr marL="742950" lvl="1" indent="-285750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400" kern="1200" dirty="0">
                <a:latin typeface="Arial"/>
                <a:ea typeface="ヒラギノ角ゴ Pro W3" pitchFamily="124" charset="-128"/>
              </a:rPr>
              <a:t>valukomponenttien pääraaka-aine kierrätysmetallia</a:t>
            </a:r>
          </a:p>
          <a:p>
            <a:pPr marL="742950" lvl="1" indent="-285750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400" kern="1200" dirty="0">
                <a:latin typeface="Arial"/>
                <a:ea typeface="ヒラギノ角ゴ Pro W3" pitchFamily="124" charset="-128"/>
              </a:rPr>
              <a:t>jäte- ja sivumateriaalien uudelleenkäyttö </a:t>
            </a:r>
          </a:p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endParaRPr lang="fi-FI" sz="1600" kern="1200" dirty="0">
              <a:latin typeface="Arial"/>
              <a:ea typeface="ヒラギノ角ゴ Pro W3" pitchFamily="124" charset="-128"/>
            </a:endParaRPr>
          </a:p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1600" kern="1200" dirty="0">
                <a:latin typeface="Arial"/>
                <a:ea typeface="ヒラギノ角ゴ Pro W3" pitchFamily="124" charset="-128"/>
              </a:rPr>
              <a:t>Jatkuva energiatehokkuuden parantaminen: </a:t>
            </a:r>
          </a:p>
          <a:p>
            <a:pPr marL="742950" lvl="1" indent="-285750" defTabSz="457200" fontAlgn="base">
              <a:spcBef>
                <a:spcPct val="0"/>
              </a:spcBef>
              <a:spcAft>
                <a:spcPct val="0"/>
              </a:spcAft>
            </a:pPr>
            <a:r>
              <a:rPr lang="fi-FI" sz="1400" kern="1200" dirty="0">
                <a:latin typeface="Arial"/>
                <a:ea typeface="ヒラギノ角ゴ Pro W3" pitchFamily="124" charset="-128"/>
              </a:rPr>
              <a:t>Käytössä uudenaikaisimmat sähkösulatusteknologiat</a:t>
            </a:r>
          </a:p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endParaRPr lang="fi-FI" sz="1600" kern="1200" dirty="0">
              <a:latin typeface="Arial"/>
              <a:ea typeface="ヒラギノ角ゴ Pro W3" pitchFamily="124" charset="-128"/>
            </a:endParaRPr>
          </a:p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1600" kern="1200" dirty="0">
                <a:latin typeface="Arial"/>
                <a:ea typeface="ヒラギノ角ゴ Pro W3" pitchFamily="124" charset="-128"/>
              </a:rPr>
              <a:t>Sertifioidut laatu-, ympäristö- ja työturvallisuusjärjestelmät.</a:t>
            </a:r>
            <a:endParaRPr lang="fi-FI" sz="1600" kern="1100" dirty="0">
              <a:latin typeface="Arial"/>
              <a:ea typeface="ヒラギノ角ゴ Pro W3" pitchFamily="124" charset="-128"/>
            </a:endParaRP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9D9FE4E-F060-B10E-D694-673DB179FAA2}"/>
              </a:ext>
            </a:extLst>
          </p:cNvPr>
          <p:cNvSpPr txBox="1">
            <a:spLocks/>
          </p:cNvSpPr>
          <p:nvPr/>
        </p:nvSpPr>
        <p:spPr>
          <a:xfrm>
            <a:off x="8448901" y="2662418"/>
            <a:ext cx="3430553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8102E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8102E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8102E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8102E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8102E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1400" kern="1200" dirty="0">
                <a:latin typeface="Arial"/>
                <a:ea typeface="ヒラギノ角ゴ Pro W3" pitchFamily="124" charset="-128"/>
              </a:rPr>
              <a:t>Arvomme: avoimuus, rehellisyys ja arvostus</a:t>
            </a:r>
          </a:p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endParaRPr lang="fi-FI" sz="1400" kern="1200" dirty="0">
              <a:latin typeface="Arial"/>
              <a:ea typeface="ヒラギノ角ゴ Pro W3" pitchFamily="124" charset="-128"/>
            </a:endParaRPr>
          </a:p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1400" kern="1200" dirty="0">
                <a:latin typeface="Arial"/>
                <a:ea typeface="ヒラギノ角ゴ Pro W3" pitchFamily="124" charset="-128"/>
              </a:rPr>
              <a:t>~ 600 ammattitaitoista ja sitoutunutta työntekijää</a:t>
            </a:r>
          </a:p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endParaRPr lang="fi-FI" sz="1400" kern="1200" dirty="0">
              <a:latin typeface="Arial"/>
              <a:ea typeface="ヒラギノ角ゴ Pro W3" pitchFamily="124" charset="-128"/>
            </a:endParaRPr>
          </a:p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1400" kern="1200" dirty="0">
                <a:latin typeface="Arial"/>
                <a:ea typeface="ヒラギノ角ゴ Pro W3" pitchFamily="124" charset="-128"/>
              </a:rPr>
              <a:t>Investoimme henkilöstön terveyteen ja turvallisuuteen</a:t>
            </a:r>
          </a:p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endParaRPr lang="fi-FI" sz="1400" kern="1200" dirty="0">
              <a:latin typeface="Arial"/>
              <a:ea typeface="ヒラギノ角ゴ Pro W3" pitchFamily="124" charset="-128"/>
            </a:endParaRPr>
          </a:p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1400" kern="1200" dirty="0">
                <a:latin typeface="Arial"/>
                <a:ea typeface="ヒラギノ角ゴ Pro W3" pitchFamily="124" charset="-128"/>
              </a:rPr>
              <a:t>Tuemme henkilöstön monimuotoisuutta ja tasa-arvoa.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44AC36D-83BB-92B4-89B6-90E0A954DA78}"/>
              </a:ext>
            </a:extLst>
          </p:cNvPr>
          <p:cNvSpPr txBox="1">
            <a:spLocks/>
          </p:cNvSpPr>
          <p:nvPr/>
        </p:nvSpPr>
        <p:spPr>
          <a:xfrm>
            <a:off x="4354286" y="1503654"/>
            <a:ext cx="3203509" cy="1015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ts val="2480"/>
              </a:lnSpc>
              <a:spcBef>
                <a:spcPts val="1000"/>
              </a:spcBef>
              <a:buClr>
                <a:srgbClr val="C8102E"/>
              </a:buClr>
              <a:buFont typeface="Arial" panose="020B0604020202020204" pitchFamily="34" charset="0"/>
              <a:buNone/>
              <a:defRPr sz="2400" b="1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8102E"/>
              </a:buClr>
              <a:buFont typeface="Arial" panose="020B0604020202020204" pitchFamily="34" charset="0"/>
              <a:buNone/>
              <a:defRPr sz="2000" b="1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8102E"/>
              </a:buClr>
              <a:buFont typeface="Arial" panose="020B0604020202020204" pitchFamily="34" charset="0"/>
              <a:buNone/>
              <a:defRPr sz="1800" b="1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8102E"/>
              </a:buClr>
              <a:buFont typeface="Arial" panose="020B0604020202020204" pitchFamily="34" charset="0"/>
              <a:buNone/>
              <a:defRPr sz="1600" b="1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8102E"/>
              </a:buClr>
              <a:buFont typeface="Arial" panose="020B0604020202020204" pitchFamily="34" charset="0"/>
              <a:buNone/>
              <a:defRPr sz="1600" b="1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000" b="1" kern="1200" dirty="0" err="1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Componentan</a:t>
            </a:r>
            <a:r>
              <a:rPr lang="fi-FI" sz="2000" b="1" kern="120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liiketoiminta perustuu kiertotalouteen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F67C85E-E91D-D4D2-8899-E85041F4C6D0}"/>
              </a:ext>
            </a:extLst>
          </p:cNvPr>
          <p:cNvSpPr txBox="1">
            <a:spLocks/>
          </p:cNvSpPr>
          <p:nvPr/>
        </p:nvSpPr>
        <p:spPr>
          <a:xfrm>
            <a:off x="8445824" y="1337387"/>
            <a:ext cx="3433631" cy="10829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ts val="2480"/>
              </a:lnSpc>
              <a:spcBef>
                <a:spcPts val="1000"/>
              </a:spcBef>
              <a:buClr>
                <a:srgbClr val="C8102E"/>
              </a:buClr>
              <a:buFont typeface="Arial" panose="020B0604020202020204" pitchFamily="34" charset="0"/>
              <a:buNone/>
              <a:defRPr sz="2400" b="1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8102E"/>
              </a:buClr>
              <a:buFont typeface="Arial" panose="020B0604020202020204" pitchFamily="34" charset="0"/>
              <a:buNone/>
              <a:defRPr sz="2000" b="1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8102E"/>
              </a:buClr>
              <a:buFont typeface="Arial" panose="020B0604020202020204" pitchFamily="34" charset="0"/>
              <a:buNone/>
              <a:defRPr sz="1800" b="1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8102E"/>
              </a:buClr>
              <a:buFont typeface="Arial" panose="020B0604020202020204" pitchFamily="34" charset="0"/>
              <a:buNone/>
              <a:defRPr sz="1600" b="1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8102E"/>
              </a:buClr>
              <a:buFont typeface="Arial" panose="020B0604020202020204" pitchFamily="34" charset="0"/>
              <a:buNone/>
              <a:defRPr sz="1600" b="1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b="1" kern="120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Turvallisuus ja henkilöstön hyvinvointi tekemisen ytimessä</a:t>
            </a:r>
          </a:p>
        </p:txBody>
      </p:sp>
    </p:spTree>
    <p:extLst>
      <p:ext uri="{BB962C8B-B14F-4D97-AF65-F5344CB8AC3E}">
        <p14:creationId xmlns:p14="http://schemas.microsoft.com/office/powerpoint/2010/main" val="273453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5E99ED-51A2-53E3-C728-B17902D7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66" y="18256"/>
            <a:ext cx="10942834" cy="869818"/>
          </a:xfrm>
        </p:spPr>
        <p:txBody>
          <a:bodyPr/>
          <a:lstStyle/>
          <a:p>
            <a:r>
              <a:rPr lang="fi-FI" dirty="0" err="1"/>
              <a:t>Componentan</a:t>
            </a:r>
            <a:r>
              <a:rPr lang="fi-FI" dirty="0"/>
              <a:t> strategia 2020−2023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C05A11-808B-FCDE-9FB9-874A247F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4782-3D05-6E4B-8B4E-8B0B8B45C2BE}" type="datetime1">
              <a:rPr lang="fi-FI" smtClean="0"/>
              <a:t>21.7.2022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5C55BD0-C2DA-A354-1135-D549DAD9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t>11</a:t>
            </a:fld>
            <a:endParaRPr lang="en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D082CE8-C94B-B588-1399-6A683BB69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73" y="772484"/>
            <a:ext cx="11613053" cy="55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81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1F7314-59C5-AD9F-DBF2-0B35CD201D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Kiitos!</a:t>
            </a:r>
            <a:endParaRPr lang="en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3CBD7-CC5A-07CC-9DAF-C2C8AFDD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5E36-78B9-894E-BEE5-FD22E75C81C6}" type="datetime1">
              <a:rPr lang="fi-FI" smtClean="0"/>
              <a:t>21.7.2022</a:t>
            </a:fld>
            <a:endParaRPr lang="en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7D36C-EAB7-FC0E-63D5-1FC5C713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pPr/>
              <a:t>12</a:t>
            </a:fld>
            <a:endParaRPr lang="en-FI"/>
          </a:p>
        </p:txBody>
      </p:sp>
      <p:pic>
        <p:nvPicPr>
          <p:cNvPr id="7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61FF7F97-9D7D-91DE-493B-3C8E335308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" b="12867"/>
          <a:stretch/>
        </p:blipFill>
        <p:spPr>
          <a:xfrm>
            <a:off x="114901" y="2139818"/>
            <a:ext cx="4602198" cy="386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042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6EB9D1C-848C-5FCC-AE98-809248F8B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940237"/>
          </a:xfrm>
        </p:spPr>
        <p:txBody>
          <a:bodyPr/>
          <a:lstStyle/>
          <a:p>
            <a:r>
              <a:rPr lang="fi-FI" sz="4400" dirty="0"/>
              <a:t>Tammi–</a:t>
            </a:r>
            <a:r>
              <a:rPr lang="fi-FI" dirty="0"/>
              <a:t>kesä</a:t>
            </a:r>
            <a:r>
              <a:rPr lang="fi-FI" sz="4400" dirty="0"/>
              <a:t>kuun tulos 2022</a:t>
            </a:r>
            <a:endParaRPr lang="en-FI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CCAFCDC-9993-AF1D-5578-DA2B83C7D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69057"/>
            <a:ext cx="10515600" cy="5144918"/>
          </a:xfrm>
        </p:spPr>
        <p:txBody>
          <a:bodyPr>
            <a:noAutofit/>
          </a:bodyPr>
          <a:lstStyle/>
          <a:p>
            <a:pPr marL="0" indent="0" algn="l" rtl="0" fontAlgn="base">
              <a:buNone/>
            </a:pPr>
            <a:r>
              <a:rPr lang="fi-FI" sz="1400" b="1" i="0" dirty="0">
                <a:solidFill>
                  <a:srgbClr val="C8102E"/>
                </a:solidFill>
                <a:effectLst/>
              </a:rPr>
              <a:t>Avainluvut</a:t>
            </a:r>
            <a:endParaRPr lang="fi-FI" sz="1400" b="1" i="0" strike="sngStrike" dirty="0">
              <a:solidFill>
                <a:srgbClr val="C8102E"/>
              </a:solidFill>
              <a:effectLst/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Liikevaihto kasvoi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ja oli 54,4 Me (43,5 Me)</a:t>
            </a:r>
            <a:endParaRPr lang="fi-FI" sz="1400" dirty="0">
              <a:solidFill>
                <a:schemeClr val="tx1"/>
              </a:solidFill>
            </a:endParaRPr>
          </a:p>
          <a:p>
            <a:r>
              <a:rPr kumimoji="0" lang="fi-FI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"/>
              </a:rPr>
              <a:t>Käyttökate parani ja oli 3,8 Me (</a:t>
            </a:r>
            <a:r>
              <a:rPr lang="fi-FI" sz="1400" dirty="0">
                <a:solidFill>
                  <a:schemeClr val="tx1"/>
                </a:solidFill>
                <a:sym typeface="Helvetica"/>
              </a:rPr>
              <a:t>3,3</a:t>
            </a:r>
            <a:r>
              <a:rPr kumimoji="0" lang="fi-FI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"/>
              </a:rPr>
              <a:t> Me)</a:t>
            </a:r>
          </a:p>
          <a:p>
            <a:r>
              <a:rPr lang="fi-FI" sz="1400" dirty="0">
                <a:solidFill>
                  <a:schemeClr val="tx1"/>
                </a:solidFill>
              </a:rPr>
              <a:t>Liiketulos oli 1,0 Me (0,4 Me).</a:t>
            </a:r>
          </a:p>
          <a:p>
            <a:r>
              <a:rPr lang="fi-FI" sz="1400" dirty="0">
                <a:solidFill>
                  <a:schemeClr val="tx1"/>
                </a:solidFill>
              </a:rPr>
              <a:t>Liiketoiminnan rahavirta oli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2,1 Me (4,3 Me)</a:t>
            </a:r>
            <a:br>
              <a:rPr lang="fi-FI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lang="fi-FI" sz="1400" b="1" dirty="0"/>
          </a:p>
          <a:p>
            <a:pPr marL="0" indent="0" algn="l" rtl="0" fontAlgn="base">
              <a:buNone/>
            </a:pPr>
            <a:r>
              <a:rPr lang="fi-FI" sz="1400" b="1" dirty="0">
                <a:solidFill>
                  <a:srgbClr val="C8102E"/>
                </a:solidFill>
              </a:rPr>
              <a:t>Rahoitus </a:t>
            </a:r>
            <a:endParaRPr lang="fi-FI" sz="1400" dirty="0">
              <a:solidFill>
                <a:srgbClr val="C8102E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Konsernin rahavarat ja pankkisaamiset kesäkuun lopussa olivat 5,1 Me (12,0 Me)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Konsernilla oli katsauskauden lopussa käyttämättömiä ja sitovia luottositoumuksia 4,0 Me sekä 8,0 MUSD merkintälimiitti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Konsernin likviditeetti oli katsauskauden lopussa hyvällä tasolla </a:t>
            </a:r>
          </a:p>
          <a:p>
            <a:pPr marL="0" indent="0" fontAlgn="base">
              <a:buNone/>
            </a:pPr>
            <a:endParaRPr lang="fi-FI" sz="1400" strike="sngStrike" dirty="0"/>
          </a:p>
          <a:p>
            <a:pPr marL="0" indent="0" fontAlgn="base">
              <a:buNone/>
            </a:pPr>
            <a:r>
              <a:rPr lang="fi-FI" sz="1400" b="1" dirty="0">
                <a:solidFill>
                  <a:srgbClr val="C8102E"/>
                </a:solidFill>
              </a:rPr>
              <a:t>Markkinatilanne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Tilauskanta on erittäin vahvalla tasolla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Ukrainan kriisin suorat vaikutukset lieviä </a:t>
            </a:r>
            <a:r>
              <a:rPr lang="fi-FI" sz="1400" dirty="0" err="1">
                <a:solidFill>
                  <a:schemeClr val="tx1"/>
                </a:solidFill>
              </a:rPr>
              <a:t>Componentan</a:t>
            </a:r>
            <a:r>
              <a:rPr lang="fi-FI" sz="1400" dirty="0">
                <a:solidFill>
                  <a:schemeClr val="tx1"/>
                </a:solidFill>
              </a:rPr>
              <a:t> toiminnalle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Materiaalien saatavuushaasteet sekä ostohintojen nousukehitys ovat jatkuneet yhä. Energiamarkkinoiden epävarmuudet ovat pitäneet sähköenergian hintatason poikkeuksellisen korkeana.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B0D6-5EAD-EE16-984D-C4A8D689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9628-BA81-294C-AD93-59C46734489C}" type="datetime1">
              <a:rPr lang="fi-FI" smtClean="0"/>
              <a:t>21.7.2022</a:t>
            </a:fld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CDA6-8098-6191-892B-D03EBCC4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pPr/>
              <a:t>2</a:t>
            </a:fld>
            <a:endParaRPr lang="en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7716353-BFF2-F104-CB4D-14CB468E600D}"/>
              </a:ext>
            </a:extLst>
          </p:cNvPr>
          <p:cNvSpPr txBox="1"/>
          <p:nvPr/>
        </p:nvSpPr>
        <p:spPr>
          <a:xfrm>
            <a:off x="8488792" y="4277824"/>
            <a:ext cx="23036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Tammi–kesäkuu 2022</a:t>
            </a:r>
          </a:p>
        </p:txBody>
      </p:sp>
    </p:spTree>
    <p:extLst>
      <p:ext uri="{BB962C8B-B14F-4D97-AF65-F5344CB8AC3E}">
        <p14:creationId xmlns:p14="http://schemas.microsoft.com/office/powerpoint/2010/main" val="299573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11344EA-3DDE-1375-5A50-F610C2C9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958349"/>
          </a:xfrm>
        </p:spPr>
        <p:txBody>
          <a:bodyPr/>
          <a:lstStyle/>
          <a:p>
            <a:r>
              <a:rPr lang="en-GB" sz="4400" dirty="0" err="1"/>
              <a:t>Ajankohtaista</a:t>
            </a:r>
            <a:r>
              <a:rPr lang="en-GB" sz="4400" dirty="0"/>
              <a:t> </a:t>
            </a:r>
            <a:r>
              <a:rPr lang="en-GB" sz="4400" dirty="0" err="1"/>
              <a:t>katsauskaudella</a:t>
            </a:r>
            <a:endParaRPr lang="en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6544037-1675-6574-A280-798B77942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54295"/>
            <a:ext cx="7721082" cy="4976635"/>
          </a:xfrm>
        </p:spPr>
        <p:txBody>
          <a:bodyPr/>
          <a:lstStyle/>
          <a:p>
            <a:pPr marL="0" indent="0">
              <a:buNone/>
            </a:pPr>
            <a:r>
              <a:rPr lang="fi-FI" sz="1400" b="1" dirty="0">
                <a:solidFill>
                  <a:srgbClr val="C8102E"/>
                </a:solidFill>
              </a:rPr>
              <a:t>Asiakkaat ja tilauskanta</a:t>
            </a:r>
          </a:p>
          <a:p>
            <a:r>
              <a:rPr lang="fi-FI" sz="1400" dirty="0"/>
              <a:t>Myynnillinen onnistuminen ja markkinaosuuksien kasvattaminen</a:t>
            </a:r>
          </a:p>
          <a:p>
            <a:r>
              <a:rPr lang="fi-FI" sz="1400" dirty="0"/>
              <a:t>Palvelukyvyn ylläpito</a:t>
            </a:r>
          </a:p>
          <a:p>
            <a:r>
              <a:rPr lang="fi-FI" sz="1400" dirty="0"/>
              <a:t>Raaka-aine ja sähköenergia indeksien kehittyminen ja muut myyntihintamuutokset</a:t>
            </a:r>
          </a:p>
          <a:p>
            <a:r>
              <a:rPr lang="fi-FI" sz="1400" dirty="0"/>
              <a:t>Vahva tilauskanta ja positiiviset näkymät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b="1" dirty="0">
                <a:solidFill>
                  <a:srgbClr val="C8102E"/>
                </a:solidFill>
              </a:rPr>
              <a:t>Toimintaympäristö</a:t>
            </a:r>
          </a:p>
          <a:p>
            <a:r>
              <a:rPr lang="fi-FI" sz="1400" dirty="0"/>
              <a:t>Talouden yleinen tilanne ja Itä-Euroopan vaikutukset</a:t>
            </a:r>
          </a:p>
          <a:p>
            <a:r>
              <a:rPr lang="fi-FI" sz="1400" dirty="0"/>
              <a:t>Materiaalien sekä komponenttien saatavuus ja kustannuskehitys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b="1" dirty="0">
                <a:solidFill>
                  <a:srgbClr val="C8102E"/>
                </a:solidFill>
              </a:rPr>
              <a:t>Henkilöstö ja oma tekeminen</a:t>
            </a:r>
          </a:p>
          <a:p>
            <a:r>
              <a:rPr lang="fi-FI" sz="1400" dirty="0"/>
              <a:t>Oman henkilöstön joustavuus, jaksaminen ja sitoutuminen</a:t>
            </a:r>
          </a:p>
          <a:p>
            <a:r>
              <a:rPr lang="fi-FI" sz="1400" dirty="0"/>
              <a:t>Kapasiteetin varmistaminen ja reagointi tilauskantamuutoksiin</a:t>
            </a:r>
          </a:p>
          <a:p>
            <a:r>
              <a:rPr lang="fi-FI" sz="1400" dirty="0"/>
              <a:t>Materiaali- ja raaka-ainehankintojen varmistaminen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9ED52-9A66-D1AD-2E8A-B7D60EEA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2428-2935-844B-AF3A-13FFD684FA21}" type="datetime1">
              <a:rPr lang="fi-FI" smtClean="0"/>
              <a:t>21.7.2022</a:t>
            </a:fld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2BA87-80B7-DD7A-5EA3-E5D6C9D6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t>3</a:t>
            </a:fld>
            <a:endParaRPr lang="en-FI"/>
          </a:p>
        </p:txBody>
      </p:sp>
      <p:pic>
        <p:nvPicPr>
          <p:cNvPr id="4" name="Kuva 3" descr="Kuva, joka sisältää kohteen ase, ulkokäyttöön tarkoitettu esine&#10;&#10;Kuvaus luotu automaattisesti">
            <a:extLst>
              <a:ext uri="{FF2B5EF4-FFF2-40B4-BE49-F238E27FC236}">
                <a16:creationId xmlns:a16="http://schemas.microsoft.com/office/drawing/2014/main" id="{2E82370E-8BB1-758F-7F22-1D6CA53DB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436" y="1140164"/>
            <a:ext cx="2680364" cy="1786473"/>
          </a:xfrm>
          <a:prstGeom prst="rect">
            <a:avLst/>
          </a:prstGeom>
        </p:spPr>
      </p:pic>
      <p:pic>
        <p:nvPicPr>
          <p:cNvPr id="7" name="Picture 10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6635943F-2100-A987-3A02-FD69C0D62C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37" y="3429001"/>
            <a:ext cx="2680364" cy="190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3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B74C7D-0AC7-79F2-5F91-B533F5865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75" y="638771"/>
            <a:ext cx="9380012" cy="962975"/>
          </a:xfrm>
        </p:spPr>
        <p:txBody>
          <a:bodyPr>
            <a:normAutofit/>
          </a:bodyPr>
          <a:lstStyle/>
          <a:p>
            <a:pPr algn="ctr"/>
            <a:r>
              <a:rPr lang="en-GB" sz="4400" dirty="0" err="1">
                <a:solidFill>
                  <a:srgbClr val="C8102E"/>
                </a:solidFill>
              </a:rPr>
              <a:t>Liikevaihto</a:t>
            </a:r>
            <a:r>
              <a:rPr lang="en-GB" sz="4400" dirty="0">
                <a:solidFill>
                  <a:srgbClr val="C8102E"/>
                </a:solidFill>
              </a:rPr>
              <a:t> </a:t>
            </a:r>
            <a:r>
              <a:rPr lang="en-GB" sz="4400" dirty="0" err="1">
                <a:solidFill>
                  <a:srgbClr val="C8102E"/>
                </a:solidFill>
              </a:rPr>
              <a:t>asiakassegmenteittäin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1D6CDA-7C3E-06AA-EF64-591819DF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4782-3D05-6E4B-8B4E-8B0B8B45C2BE}" type="datetime1">
              <a:rPr lang="fi-FI" smtClean="0"/>
              <a:t>21.7.2022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C9DFA1-2874-4C88-39DA-9FFC29BA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t>4</a:t>
            </a:fld>
            <a:endParaRPr lang="en-FI"/>
          </a:p>
        </p:txBody>
      </p:sp>
      <p:pic>
        <p:nvPicPr>
          <p:cNvPr id="6" name="Kuva 18">
            <a:extLst>
              <a:ext uri="{FF2B5EF4-FFF2-40B4-BE49-F238E27FC236}">
                <a16:creationId xmlns:a16="http://schemas.microsoft.com/office/drawing/2014/main" id="{FFF9976C-B6C0-F888-1988-65982F5B73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2952" y="3749895"/>
            <a:ext cx="2297813" cy="1727059"/>
          </a:xfrm>
          <a:prstGeom prst="rect">
            <a:avLst/>
          </a:prstGeom>
          <a:ln>
            <a:noFill/>
          </a:ln>
        </p:spPr>
      </p:pic>
      <p:sp>
        <p:nvSpPr>
          <p:cNvPr id="7" name="Suorakulmio 4">
            <a:extLst>
              <a:ext uri="{FF2B5EF4-FFF2-40B4-BE49-F238E27FC236}">
                <a16:creationId xmlns:a16="http://schemas.microsoft.com/office/drawing/2014/main" id="{AB187ED9-29DA-7E3B-CBAF-4B48E60838D1}"/>
              </a:ext>
            </a:extLst>
          </p:cNvPr>
          <p:cNvSpPr/>
          <p:nvPr/>
        </p:nvSpPr>
        <p:spPr>
          <a:xfrm>
            <a:off x="28505" y="3751341"/>
            <a:ext cx="2255640" cy="1756992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Vapaamuotoinen: Muoto 29">
            <a:extLst>
              <a:ext uri="{FF2B5EF4-FFF2-40B4-BE49-F238E27FC236}">
                <a16:creationId xmlns:a16="http://schemas.microsoft.com/office/drawing/2014/main" id="{B39542A2-A022-C3B5-E673-10C01F433E89}"/>
              </a:ext>
            </a:extLst>
          </p:cNvPr>
          <p:cNvSpPr/>
          <p:nvPr/>
        </p:nvSpPr>
        <p:spPr>
          <a:xfrm>
            <a:off x="22185" y="2484806"/>
            <a:ext cx="2261960" cy="651787"/>
          </a:xfrm>
          <a:custGeom>
            <a:avLst/>
            <a:gdLst>
              <a:gd name="connsiteX0" fmla="*/ 0 w 1556327"/>
              <a:gd name="connsiteY0" fmla="*/ 0 h 489631"/>
              <a:gd name="connsiteX1" fmla="*/ 907857 w 1556327"/>
              <a:gd name="connsiteY1" fmla="*/ 0 h 489631"/>
              <a:gd name="connsiteX2" fmla="*/ 1093320 w 1556327"/>
              <a:gd name="connsiteY2" fmla="*/ -52391 h 489631"/>
              <a:gd name="connsiteX3" fmla="*/ 1296939 w 1556327"/>
              <a:gd name="connsiteY3" fmla="*/ 0 h 489631"/>
              <a:gd name="connsiteX4" fmla="*/ 1556327 w 1556327"/>
              <a:gd name="connsiteY4" fmla="*/ 0 h 489631"/>
              <a:gd name="connsiteX5" fmla="*/ 1556327 w 1556327"/>
              <a:gd name="connsiteY5" fmla="*/ 81605 h 489631"/>
              <a:gd name="connsiteX6" fmla="*/ 1556327 w 1556327"/>
              <a:gd name="connsiteY6" fmla="*/ 81605 h 489631"/>
              <a:gd name="connsiteX7" fmla="*/ 1556327 w 1556327"/>
              <a:gd name="connsiteY7" fmla="*/ 204013 h 489631"/>
              <a:gd name="connsiteX8" fmla="*/ 1556327 w 1556327"/>
              <a:gd name="connsiteY8" fmla="*/ 489631 h 489631"/>
              <a:gd name="connsiteX9" fmla="*/ 1296939 w 1556327"/>
              <a:gd name="connsiteY9" fmla="*/ 489631 h 489631"/>
              <a:gd name="connsiteX10" fmla="*/ 907857 w 1556327"/>
              <a:gd name="connsiteY10" fmla="*/ 489631 h 489631"/>
              <a:gd name="connsiteX11" fmla="*/ 907857 w 1556327"/>
              <a:gd name="connsiteY11" fmla="*/ 489631 h 489631"/>
              <a:gd name="connsiteX12" fmla="*/ 0 w 1556327"/>
              <a:gd name="connsiteY12" fmla="*/ 489631 h 489631"/>
              <a:gd name="connsiteX13" fmla="*/ 0 w 1556327"/>
              <a:gd name="connsiteY13" fmla="*/ 204013 h 489631"/>
              <a:gd name="connsiteX14" fmla="*/ 0 w 1556327"/>
              <a:gd name="connsiteY14" fmla="*/ 81605 h 489631"/>
              <a:gd name="connsiteX15" fmla="*/ 0 w 1556327"/>
              <a:gd name="connsiteY15" fmla="*/ 81605 h 489631"/>
              <a:gd name="connsiteX16" fmla="*/ 0 w 1556327"/>
              <a:gd name="connsiteY16" fmla="*/ 0 h 48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6327" h="489631">
                <a:moveTo>
                  <a:pt x="0" y="0"/>
                </a:moveTo>
                <a:lnTo>
                  <a:pt x="907857" y="0"/>
                </a:lnTo>
                <a:lnTo>
                  <a:pt x="1093320" y="-52391"/>
                </a:lnTo>
                <a:lnTo>
                  <a:pt x="1296939" y="0"/>
                </a:lnTo>
                <a:lnTo>
                  <a:pt x="1556327" y="0"/>
                </a:lnTo>
                <a:lnTo>
                  <a:pt x="1556327" y="81605"/>
                </a:lnTo>
                <a:lnTo>
                  <a:pt x="1556327" y="81605"/>
                </a:lnTo>
                <a:lnTo>
                  <a:pt x="1556327" y="204013"/>
                </a:lnTo>
                <a:lnTo>
                  <a:pt x="1556327" y="489631"/>
                </a:lnTo>
                <a:lnTo>
                  <a:pt x="1296939" y="489631"/>
                </a:lnTo>
                <a:lnTo>
                  <a:pt x="907857" y="489631"/>
                </a:lnTo>
                <a:lnTo>
                  <a:pt x="907857" y="489631"/>
                </a:lnTo>
                <a:lnTo>
                  <a:pt x="0" y="489631"/>
                </a:lnTo>
                <a:lnTo>
                  <a:pt x="0" y="204013"/>
                </a:lnTo>
                <a:lnTo>
                  <a:pt x="0" y="81605"/>
                </a:lnTo>
                <a:lnTo>
                  <a:pt x="0" y="81605"/>
                </a:lnTo>
                <a:lnTo>
                  <a:pt x="0" y="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148" tIns="37148" rIns="37148" bIns="37148" numCol="1" spcCol="1270" anchor="ctr" anchorCtr="0">
            <a:noAutofit/>
          </a:bodyPr>
          <a:lstStyle/>
          <a:p>
            <a:pPr algn="ctr" defTabSz="433388" fontAlgn="auto" hangingPunct="0">
              <a:lnSpc>
                <a:spcPct val="90000"/>
              </a:lnSpc>
              <a:spcAft>
                <a:spcPct val="35000"/>
              </a:spcAft>
            </a:pPr>
            <a:r>
              <a:rPr lang="fi-FI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Koneenrakennus</a:t>
            </a:r>
          </a:p>
        </p:txBody>
      </p:sp>
      <p:sp>
        <p:nvSpPr>
          <p:cNvPr id="11" name="Vapaamuotoinen: Muoto 29">
            <a:extLst>
              <a:ext uri="{FF2B5EF4-FFF2-40B4-BE49-F238E27FC236}">
                <a16:creationId xmlns:a16="http://schemas.microsoft.com/office/drawing/2014/main" id="{25A9F1E2-8400-833C-49D4-580E981B4D68}"/>
              </a:ext>
            </a:extLst>
          </p:cNvPr>
          <p:cNvSpPr/>
          <p:nvPr/>
        </p:nvSpPr>
        <p:spPr>
          <a:xfrm>
            <a:off x="2431873" y="2474026"/>
            <a:ext cx="2297812" cy="700097"/>
          </a:xfrm>
          <a:custGeom>
            <a:avLst/>
            <a:gdLst>
              <a:gd name="connsiteX0" fmla="*/ 0 w 1556327"/>
              <a:gd name="connsiteY0" fmla="*/ 0 h 489631"/>
              <a:gd name="connsiteX1" fmla="*/ 907857 w 1556327"/>
              <a:gd name="connsiteY1" fmla="*/ 0 h 489631"/>
              <a:gd name="connsiteX2" fmla="*/ 1093320 w 1556327"/>
              <a:gd name="connsiteY2" fmla="*/ -52391 h 489631"/>
              <a:gd name="connsiteX3" fmla="*/ 1296939 w 1556327"/>
              <a:gd name="connsiteY3" fmla="*/ 0 h 489631"/>
              <a:gd name="connsiteX4" fmla="*/ 1556327 w 1556327"/>
              <a:gd name="connsiteY4" fmla="*/ 0 h 489631"/>
              <a:gd name="connsiteX5" fmla="*/ 1556327 w 1556327"/>
              <a:gd name="connsiteY5" fmla="*/ 81605 h 489631"/>
              <a:gd name="connsiteX6" fmla="*/ 1556327 w 1556327"/>
              <a:gd name="connsiteY6" fmla="*/ 81605 h 489631"/>
              <a:gd name="connsiteX7" fmla="*/ 1556327 w 1556327"/>
              <a:gd name="connsiteY7" fmla="*/ 204013 h 489631"/>
              <a:gd name="connsiteX8" fmla="*/ 1556327 w 1556327"/>
              <a:gd name="connsiteY8" fmla="*/ 489631 h 489631"/>
              <a:gd name="connsiteX9" fmla="*/ 1296939 w 1556327"/>
              <a:gd name="connsiteY9" fmla="*/ 489631 h 489631"/>
              <a:gd name="connsiteX10" fmla="*/ 907857 w 1556327"/>
              <a:gd name="connsiteY10" fmla="*/ 489631 h 489631"/>
              <a:gd name="connsiteX11" fmla="*/ 907857 w 1556327"/>
              <a:gd name="connsiteY11" fmla="*/ 489631 h 489631"/>
              <a:gd name="connsiteX12" fmla="*/ 0 w 1556327"/>
              <a:gd name="connsiteY12" fmla="*/ 489631 h 489631"/>
              <a:gd name="connsiteX13" fmla="*/ 0 w 1556327"/>
              <a:gd name="connsiteY13" fmla="*/ 204013 h 489631"/>
              <a:gd name="connsiteX14" fmla="*/ 0 w 1556327"/>
              <a:gd name="connsiteY14" fmla="*/ 81605 h 489631"/>
              <a:gd name="connsiteX15" fmla="*/ 0 w 1556327"/>
              <a:gd name="connsiteY15" fmla="*/ 81605 h 489631"/>
              <a:gd name="connsiteX16" fmla="*/ 0 w 1556327"/>
              <a:gd name="connsiteY16" fmla="*/ 0 h 48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6327" h="489631">
                <a:moveTo>
                  <a:pt x="0" y="0"/>
                </a:moveTo>
                <a:lnTo>
                  <a:pt x="907857" y="0"/>
                </a:lnTo>
                <a:lnTo>
                  <a:pt x="1093320" y="-52391"/>
                </a:lnTo>
                <a:lnTo>
                  <a:pt x="1296939" y="0"/>
                </a:lnTo>
                <a:lnTo>
                  <a:pt x="1556327" y="0"/>
                </a:lnTo>
                <a:lnTo>
                  <a:pt x="1556327" y="81605"/>
                </a:lnTo>
                <a:lnTo>
                  <a:pt x="1556327" y="81605"/>
                </a:lnTo>
                <a:lnTo>
                  <a:pt x="1556327" y="204013"/>
                </a:lnTo>
                <a:lnTo>
                  <a:pt x="1556327" y="489631"/>
                </a:lnTo>
                <a:lnTo>
                  <a:pt x="1296939" y="489631"/>
                </a:lnTo>
                <a:lnTo>
                  <a:pt x="907857" y="489631"/>
                </a:lnTo>
                <a:lnTo>
                  <a:pt x="907857" y="489631"/>
                </a:lnTo>
                <a:lnTo>
                  <a:pt x="0" y="489631"/>
                </a:lnTo>
                <a:lnTo>
                  <a:pt x="0" y="204013"/>
                </a:lnTo>
                <a:lnTo>
                  <a:pt x="0" y="81605"/>
                </a:lnTo>
                <a:lnTo>
                  <a:pt x="0" y="81605"/>
                </a:lnTo>
                <a:lnTo>
                  <a:pt x="0" y="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148" tIns="37148" rIns="37148" bIns="37148" numCol="1" spcCol="1270" anchor="ctr" anchorCtr="0">
            <a:noAutofit/>
          </a:bodyPr>
          <a:lstStyle/>
          <a:p>
            <a:pPr algn="ctr" defTabSz="433388" fontAlgn="auto" hangingPunct="0">
              <a:lnSpc>
                <a:spcPct val="90000"/>
              </a:lnSpc>
              <a:spcAft>
                <a:spcPct val="35000"/>
              </a:spcAft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M</a:t>
            </a:r>
            <a:r>
              <a:rPr lang="fi-FI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aatalous- ja metsäkoneet</a:t>
            </a:r>
          </a:p>
        </p:txBody>
      </p:sp>
      <p:sp>
        <p:nvSpPr>
          <p:cNvPr id="12" name="Tekstiruutu 30">
            <a:extLst>
              <a:ext uri="{FF2B5EF4-FFF2-40B4-BE49-F238E27FC236}">
                <a16:creationId xmlns:a16="http://schemas.microsoft.com/office/drawing/2014/main" id="{F83C2BB6-BB41-4AD4-4BD9-FA7A4F61AF15}"/>
              </a:ext>
            </a:extLst>
          </p:cNvPr>
          <p:cNvSpPr txBox="1"/>
          <p:nvPr/>
        </p:nvSpPr>
        <p:spPr>
          <a:xfrm>
            <a:off x="2431873" y="3217473"/>
            <a:ext cx="2297813" cy="490518"/>
          </a:xfrm>
          <a:prstGeom prst="rect">
            <a:avLst/>
          </a:prstGeom>
          <a:solidFill>
            <a:srgbClr val="6A6A6A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7" tIns="25717" rIns="25717" bIns="25717" numCol="1" spcCol="38100" rtlCol="0" anchor="t">
            <a:spAutoFit/>
          </a:bodyPr>
          <a:lstStyle/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endParaRPr lang="fi-FI" sz="375" b="1" kern="0" dirty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lang="fi-FI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37 % (35 %)</a:t>
            </a:r>
            <a:r>
              <a:rPr lang="fi-FI" sz="1500" kern="0" dirty="0">
                <a:solidFill>
                  <a:srgbClr val="FFFFFF"/>
                </a:solidFill>
                <a:latin typeface="Helvetica"/>
                <a:cs typeface="Helvetica"/>
                <a:sym typeface="Helvetica"/>
              </a:rPr>
              <a:t> </a:t>
            </a:r>
          </a:p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endParaRPr lang="fi-FI" sz="675" b="1" kern="0" dirty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3" name="Suorakulmio 21">
            <a:extLst>
              <a:ext uri="{FF2B5EF4-FFF2-40B4-BE49-F238E27FC236}">
                <a16:creationId xmlns:a16="http://schemas.microsoft.com/office/drawing/2014/main" id="{C5B6FE7F-6760-2B11-08B0-02F43BEA0053}"/>
              </a:ext>
            </a:extLst>
          </p:cNvPr>
          <p:cNvSpPr/>
          <p:nvPr/>
        </p:nvSpPr>
        <p:spPr>
          <a:xfrm>
            <a:off x="4880259" y="3743240"/>
            <a:ext cx="2297813" cy="1727059"/>
          </a:xfrm>
          <a:prstGeom prst="rect">
            <a:avLst/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lang="fi-FI" sz="1350" kern="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4" name="Vapaamuotoinen: Muoto 29">
            <a:extLst>
              <a:ext uri="{FF2B5EF4-FFF2-40B4-BE49-F238E27FC236}">
                <a16:creationId xmlns:a16="http://schemas.microsoft.com/office/drawing/2014/main" id="{FE36A238-C592-F0E8-6847-9EE5D1FB4836}"/>
              </a:ext>
            </a:extLst>
          </p:cNvPr>
          <p:cNvSpPr/>
          <p:nvPr/>
        </p:nvSpPr>
        <p:spPr>
          <a:xfrm>
            <a:off x="4877412" y="2487890"/>
            <a:ext cx="2297813" cy="686234"/>
          </a:xfrm>
          <a:custGeom>
            <a:avLst/>
            <a:gdLst>
              <a:gd name="connsiteX0" fmla="*/ 0 w 1556327"/>
              <a:gd name="connsiteY0" fmla="*/ 0 h 489631"/>
              <a:gd name="connsiteX1" fmla="*/ 907857 w 1556327"/>
              <a:gd name="connsiteY1" fmla="*/ 0 h 489631"/>
              <a:gd name="connsiteX2" fmla="*/ 1093320 w 1556327"/>
              <a:gd name="connsiteY2" fmla="*/ -52391 h 489631"/>
              <a:gd name="connsiteX3" fmla="*/ 1296939 w 1556327"/>
              <a:gd name="connsiteY3" fmla="*/ 0 h 489631"/>
              <a:gd name="connsiteX4" fmla="*/ 1556327 w 1556327"/>
              <a:gd name="connsiteY4" fmla="*/ 0 h 489631"/>
              <a:gd name="connsiteX5" fmla="*/ 1556327 w 1556327"/>
              <a:gd name="connsiteY5" fmla="*/ 81605 h 489631"/>
              <a:gd name="connsiteX6" fmla="*/ 1556327 w 1556327"/>
              <a:gd name="connsiteY6" fmla="*/ 81605 h 489631"/>
              <a:gd name="connsiteX7" fmla="*/ 1556327 w 1556327"/>
              <a:gd name="connsiteY7" fmla="*/ 204013 h 489631"/>
              <a:gd name="connsiteX8" fmla="*/ 1556327 w 1556327"/>
              <a:gd name="connsiteY8" fmla="*/ 489631 h 489631"/>
              <a:gd name="connsiteX9" fmla="*/ 1296939 w 1556327"/>
              <a:gd name="connsiteY9" fmla="*/ 489631 h 489631"/>
              <a:gd name="connsiteX10" fmla="*/ 907857 w 1556327"/>
              <a:gd name="connsiteY10" fmla="*/ 489631 h 489631"/>
              <a:gd name="connsiteX11" fmla="*/ 907857 w 1556327"/>
              <a:gd name="connsiteY11" fmla="*/ 489631 h 489631"/>
              <a:gd name="connsiteX12" fmla="*/ 0 w 1556327"/>
              <a:gd name="connsiteY12" fmla="*/ 489631 h 489631"/>
              <a:gd name="connsiteX13" fmla="*/ 0 w 1556327"/>
              <a:gd name="connsiteY13" fmla="*/ 204013 h 489631"/>
              <a:gd name="connsiteX14" fmla="*/ 0 w 1556327"/>
              <a:gd name="connsiteY14" fmla="*/ 81605 h 489631"/>
              <a:gd name="connsiteX15" fmla="*/ 0 w 1556327"/>
              <a:gd name="connsiteY15" fmla="*/ 81605 h 489631"/>
              <a:gd name="connsiteX16" fmla="*/ 0 w 1556327"/>
              <a:gd name="connsiteY16" fmla="*/ 0 h 48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6327" h="489631">
                <a:moveTo>
                  <a:pt x="0" y="0"/>
                </a:moveTo>
                <a:lnTo>
                  <a:pt x="907857" y="0"/>
                </a:lnTo>
                <a:lnTo>
                  <a:pt x="1093320" y="-52391"/>
                </a:lnTo>
                <a:lnTo>
                  <a:pt x="1296939" y="0"/>
                </a:lnTo>
                <a:lnTo>
                  <a:pt x="1556327" y="0"/>
                </a:lnTo>
                <a:lnTo>
                  <a:pt x="1556327" y="81605"/>
                </a:lnTo>
                <a:lnTo>
                  <a:pt x="1556327" y="81605"/>
                </a:lnTo>
                <a:lnTo>
                  <a:pt x="1556327" y="204013"/>
                </a:lnTo>
                <a:lnTo>
                  <a:pt x="1556327" y="489631"/>
                </a:lnTo>
                <a:lnTo>
                  <a:pt x="1296939" y="489631"/>
                </a:lnTo>
                <a:lnTo>
                  <a:pt x="907857" y="489631"/>
                </a:lnTo>
                <a:lnTo>
                  <a:pt x="907857" y="489631"/>
                </a:lnTo>
                <a:lnTo>
                  <a:pt x="0" y="489631"/>
                </a:lnTo>
                <a:lnTo>
                  <a:pt x="0" y="204013"/>
                </a:lnTo>
                <a:lnTo>
                  <a:pt x="0" y="81605"/>
                </a:lnTo>
                <a:lnTo>
                  <a:pt x="0" y="81605"/>
                </a:lnTo>
                <a:lnTo>
                  <a:pt x="0" y="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148" tIns="37148" rIns="37148" bIns="37148" numCol="1" spcCol="1270" anchor="ctr" anchorCtr="0">
            <a:noAutofit/>
          </a:bodyPr>
          <a:lstStyle/>
          <a:p>
            <a:pPr algn="ctr" defTabSz="433388" fontAlgn="auto" hangingPunct="0">
              <a:lnSpc>
                <a:spcPct val="90000"/>
              </a:lnSpc>
              <a:spcAft>
                <a:spcPct val="35000"/>
              </a:spcAft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</a:t>
            </a:r>
            <a:r>
              <a:rPr lang="fi-FI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nergiateollisuus</a:t>
            </a:r>
          </a:p>
        </p:txBody>
      </p:sp>
      <p:sp>
        <p:nvSpPr>
          <p:cNvPr id="15" name="Tekstiruutu 30">
            <a:extLst>
              <a:ext uri="{FF2B5EF4-FFF2-40B4-BE49-F238E27FC236}">
                <a16:creationId xmlns:a16="http://schemas.microsoft.com/office/drawing/2014/main" id="{B32EE8FE-2F06-BA6F-BD8D-5200290384D9}"/>
              </a:ext>
            </a:extLst>
          </p:cNvPr>
          <p:cNvSpPr txBox="1"/>
          <p:nvPr/>
        </p:nvSpPr>
        <p:spPr>
          <a:xfrm>
            <a:off x="4877413" y="3203444"/>
            <a:ext cx="2297813" cy="490518"/>
          </a:xfrm>
          <a:prstGeom prst="rect">
            <a:avLst/>
          </a:prstGeom>
          <a:solidFill>
            <a:srgbClr val="6A6A6A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7" tIns="25717" rIns="25717" bIns="25717" numCol="1" spcCol="38100" rtlCol="0" anchor="t">
            <a:spAutoFit/>
          </a:bodyPr>
          <a:lstStyle/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endParaRPr lang="fi-FI" sz="375" b="1" kern="0" dirty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lang="fi-FI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8 % (8 %)  </a:t>
            </a:r>
          </a:p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endParaRPr lang="fi-FI" sz="675" b="1" kern="0" dirty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6" name="Vapaamuotoinen: Muoto 29">
            <a:extLst>
              <a:ext uri="{FF2B5EF4-FFF2-40B4-BE49-F238E27FC236}">
                <a16:creationId xmlns:a16="http://schemas.microsoft.com/office/drawing/2014/main" id="{794AC572-66D2-1CFC-8924-1FFA9D5D393C}"/>
              </a:ext>
            </a:extLst>
          </p:cNvPr>
          <p:cNvSpPr/>
          <p:nvPr/>
        </p:nvSpPr>
        <p:spPr>
          <a:xfrm>
            <a:off x="9768492" y="2484806"/>
            <a:ext cx="2297815" cy="692402"/>
          </a:xfrm>
          <a:custGeom>
            <a:avLst/>
            <a:gdLst>
              <a:gd name="connsiteX0" fmla="*/ 0 w 1556327"/>
              <a:gd name="connsiteY0" fmla="*/ 0 h 489631"/>
              <a:gd name="connsiteX1" fmla="*/ 907857 w 1556327"/>
              <a:gd name="connsiteY1" fmla="*/ 0 h 489631"/>
              <a:gd name="connsiteX2" fmla="*/ 1093320 w 1556327"/>
              <a:gd name="connsiteY2" fmla="*/ -52391 h 489631"/>
              <a:gd name="connsiteX3" fmla="*/ 1296939 w 1556327"/>
              <a:gd name="connsiteY3" fmla="*/ 0 h 489631"/>
              <a:gd name="connsiteX4" fmla="*/ 1556327 w 1556327"/>
              <a:gd name="connsiteY4" fmla="*/ 0 h 489631"/>
              <a:gd name="connsiteX5" fmla="*/ 1556327 w 1556327"/>
              <a:gd name="connsiteY5" fmla="*/ 81605 h 489631"/>
              <a:gd name="connsiteX6" fmla="*/ 1556327 w 1556327"/>
              <a:gd name="connsiteY6" fmla="*/ 81605 h 489631"/>
              <a:gd name="connsiteX7" fmla="*/ 1556327 w 1556327"/>
              <a:gd name="connsiteY7" fmla="*/ 204013 h 489631"/>
              <a:gd name="connsiteX8" fmla="*/ 1556327 w 1556327"/>
              <a:gd name="connsiteY8" fmla="*/ 489631 h 489631"/>
              <a:gd name="connsiteX9" fmla="*/ 1296939 w 1556327"/>
              <a:gd name="connsiteY9" fmla="*/ 489631 h 489631"/>
              <a:gd name="connsiteX10" fmla="*/ 907857 w 1556327"/>
              <a:gd name="connsiteY10" fmla="*/ 489631 h 489631"/>
              <a:gd name="connsiteX11" fmla="*/ 907857 w 1556327"/>
              <a:gd name="connsiteY11" fmla="*/ 489631 h 489631"/>
              <a:gd name="connsiteX12" fmla="*/ 0 w 1556327"/>
              <a:gd name="connsiteY12" fmla="*/ 489631 h 489631"/>
              <a:gd name="connsiteX13" fmla="*/ 0 w 1556327"/>
              <a:gd name="connsiteY13" fmla="*/ 204013 h 489631"/>
              <a:gd name="connsiteX14" fmla="*/ 0 w 1556327"/>
              <a:gd name="connsiteY14" fmla="*/ 81605 h 489631"/>
              <a:gd name="connsiteX15" fmla="*/ 0 w 1556327"/>
              <a:gd name="connsiteY15" fmla="*/ 81605 h 489631"/>
              <a:gd name="connsiteX16" fmla="*/ 0 w 1556327"/>
              <a:gd name="connsiteY16" fmla="*/ 0 h 48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6327" h="489631">
                <a:moveTo>
                  <a:pt x="0" y="0"/>
                </a:moveTo>
                <a:lnTo>
                  <a:pt x="907857" y="0"/>
                </a:lnTo>
                <a:lnTo>
                  <a:pt x="1093320" y="-52391"/>
                </a:lnTo>
                <a:lnTo>
                  <a:pt x="1296939" y="0"/>
                </a:lnTo>
                <a:lnTo>
                  <a:pt x="1556327" y="0"/>
                </a:lnTo>
                <a:lnTo>
                  <a:pt x="1556327" y="81605"/>
                </a:lnTo>
                <a:lnTo>
                  <a:pt x="1556327" y="81605"/>
                </a:lnTo>
                <a:lnTo>
                  <a:pt x="1556327" y="204013"/>
                </a:lnTo>
                <a:lnTo>
                  <a:pt x="1556327" y="489631"/>
                </a:lnTo>
                <a:lnTo>
                  <a:pt x="1296939" y="489631"/>
                </a:lnTo>
                <a:lnTo>
                  <a:pt x="907857" y="489631"/>
                </a:lnTo>
                <a:lnTo>
                  <a:pt x="907857" y="489631"/>
                </a:lnTo>
                <a:lnTo>
                  <a:pt x="0" y="489631"/>
                </a:lnTo>
                <a:lnTo>
                  <a:pt x="0" y="204013"/>
                </a:lnTo>
                <a:lnTo>
                  <a:pt x="0" y="81605"/>
                </a:lnTo>
                <a:lnTo>
                  <a:pt x="0" y="81605"/>
                </a:lnTo>
                <a:lnTo>
                  <a:pt x="0" y="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148" tIns="37148" rIns="37148" bIns="37148" numCol="1" spcCol="1270" anchor="ctr" anchorCtr="0">
            <a:noAutofit/>
          </a:bodyPr>
          <a:lstStyle/>
          <a:p>
            <a:pPr algn="ctr" defTabSz="433388" fontAlgn="auto" hangingPunct="0">
              <a:lnSpc>
                <a:spcPct val="90000"/>
              </a:lnSpc>
              <a:spcAft>
                <a:spcPct val="35000"/>
              </a:spcAft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M</a:t>
            </a:r>
            <a:r>
              <a:rPr lang="fi-FI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uut</a:t>
            </a:r>
          </a:p>
        </p:txBody>
      </p:sp>
      <p:sp>
        <p:nvSpPr>
          <p:cNvPr id="17" name="Tekstiruutu 30">
            <a:extLst>
              <a:ext uri="{FF2B5EF4-FFF2-40B4-BE49-F238E27FC236}">
                <a16:creationId xmlns:a16="http://schemas.microsoft.com/office/drawing/2014/main" id="{43DCC741-CE56-DC16-5270-655D0A1D7089}"/>
              </a:ext>
            </a:extLst>
          </p:cNvPr>
          <p:cNvSpPr txBox="1"/>
          <p:nvPr/>
        </p:nvSpPr>
        <p:spPr>
          <a:xfrm>
            <a:off x="9768494" y="3203444"/>
            <a:ext cx="2297813" cy="490518"/>
          </a:xfrm>
          <a:prstGeom prst="rect">
            <a:avLst/>
          </a:prstGeom>
          <a:solidFill>
            <a:srgbClr val="6A6A6A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7" tIns="25717" rIns="25717" bIns="25717" numCol="1" spcCol="38100" rtlCol="0" anchor="t">
            <a:spAutoFit/>
          </a:bodyPr>
          <a:lstStyle/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endParaRPr lang="fi-FI" sz="375" b="1" kern="0" dirty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lang="fi-FI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6 % (7 %) </a:t>
            </a:r>
            <a:r>
              <a:rPr lang="fi-FI" kern="0" dirty="0">
                <a:solidFill>
                  <a:srgbClr val="FFFF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</a:t>
            </a:r>
          </a:p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endParaRPr lang="fi-FI" sz="675" b="1" kern="0" dirty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8" name="Vapaamuotoinen: Muoto 29">
            <a:extLst>
              <a:ext uri="{FF2B5EF4-FFF2-40B4-BE49-F238E27FC236}">
                <a16:creationId xmlns:a16="http://schemas.microsoft.com/office/drawing/2014/main" id="{C83BE6B8-9AE5-60FF-4583-C397C0480922}"/>
              </a:ext>
            </a:extLst>
          </p:cNvPr>
          <p:cNvSpPr/>
          <p:nvPr/>
        </p:nvSpPr>
        <p:spPr>
          <a:xfrm>
            <a:off x="7322952" y="2487889"/>
            <a:ext cx="2297813" cy="686234"/>
          </a:xfrm>
          <a:custGeom>
            <a:avLst/>
            <a:gdLst>
              <a:gd name="connsiteX0" fmla="*/ 0 w 1556327"/>
              <a:gd name="connsiteY0" fmla="*/ 0 h 489631"/>
              <a:gd name="connsiteX1" fmla="*/ 907857 w 1556327"/>
              <a:gd name="connsiteY1" fmla="*/ 0 h 489631"/>
              <a:gd name="connsiteX2" fmla="*/ 1093320 w 1556327"/>
              <a:gd name="connsiteY2" fmla="*/ -52391 h 489631"/>
              <a:gd name="connsiteX3" fmla="*/ 1296939 w 1556327"/>
              <a:gd name="connsiteY3" fmla="*/ 0 h 489631"/>
              <a:gd name="connsiteX4" fmla="*/ 1556327 w 1556327"/>
              <a:gd name="connsiteY4" fmla="*/ 0 h 489631"/>
              <a:gd name="connsiteX5" fmla="*/ 1556327 w 1556327"/>
              <a:gd name="connsiteY5" fmla="*/ 81605 h 489631"/>
              <a:gd name="connsiteX6" fmla="*/ 1556327 w 1556327"/>
              <a:gd name="connsiteY6" fmla="*/ 81605 h 489631"/>
              <a:gd name="connsiteX7" fmla="*/ 1556327 w 1556327"/>
              <a:gd name="connsiteY7" fmla="*/ 204013 h 489631"/>
              <a:gd name="connsiteX8" fmla="*/ 1556327 w 1556327"/>
              <a:gd name="connsiteY8" fmla="*/ 489631 h 489631"/>
              <a:gd name="connsiteX9" fmla="*/ 1296939 w 1556327"/>
              <a:gd name="connsiteY9" fmla="*/ 489631 h 489631"/>
              <a:gd name="connsiteX10" fmla="*/ 907857 w 1556327"/>
              <a:gd name="connsiteY10" fmla="*/ 489631 h 489631"/>
              <a:gd name="connsiteX11" fmla="*/ 907857 w 1556327"/>
              <a:gd name="connsiteY11" fmla="*/ 489631 h 489631"/>
              <a:gd name="connsiteX12" fmla="*/ 0 w 1556327"/>
              <a:gd name="connsiteY12" fmla="*/ 489631 h 489631"/>
              <a:gd name="connsiteX13" fmla="*/ 0 w 1556327"/>
              <a:gd name="connsiteY13" fmla="*/ 204013 h 489631"/>
              <a:gd name="connsiteX14" fmla="*/ 0 w 1556327"/>
              <a:gd name="connsiteY14" fmla="*/ 81605 h 489631"/>
              <a:gd name="connsiteX15" fmla="*/ 0 w 1556327"/>
              <a:gd name="connsiteY15" fmla="*/ 81605 h 489631"/>
              <a:gd name="connsiteX16" fmla="*/ 0 w 1556327"/>
              <a:gd name="connsiteY16" fmla="*/ 0 h 48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6327" h="489631">
                <a:moveTo>
                  <a:pt x="0" y="0"/>
                </a:moveTo>
                <a:lnTo>
                  <a:pt x="907857" y="0"/>
                </a:lnTo>
                <a:lnTo>
                  <a:pt x="1093320" y="-52391"/>
                </a:lnTo>
                <a:lnTo>
                  <a:pt x="1296939" y="0"/>
                </a:lnTo>
                <a:lnTo>
                  <a:pt x="1556327" y="0"/>
                </a:lnTo>
                <a:lnTo>
                  <a:pt x="1556327" y="81605"/>
                </a:lnTo>
                <a:lnTo>
                  <a:pt x="1556327" y="81605"/>
                </a:lnTo>
                <a:lnTo>
                  <a:pt x="1556327" y="204013"/>
                </a:lnTo>
                <a:lnTo>
                  <a:pt x="1556327" y="489631"/>
                </a:lnTo>
                <a:lnTo>
                  <a:pt x="1296939" y="489631"/>
                </a:lnTo>
                <a:lnTo>
                  <a:pt x="907857" y="489631"/>
                </a:lnTo>
                <a:lnTo>
                  <a:pt x="907857" y="489631"/>
                </a:lnTo>
                <a:lnTo>
                  <a:pt x="0" y="489631"/>
                </a:lnTo>
                <a:lnTo>
                  <a:pt x="0" y="204013"/>
                </a:lnTo>
                <a:lnTo>
                  <a:pt x="0" y="81605"/>
                </a:lnTo>
                <a:lnTo>
                  <a:pt x="0" y="81605"/>
                </a:lnTo>
                <a:lnTo>
                  <a:pt x="0" y="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148" tIns="37148" rIns="37148" bIns="37148" numCol="1" spcCol="1270" anchor="ctr" anchorCtr="0">
            <a:noAutofit/>
          </a:bodyPr>
          <a:lstStyle/>
          <a:p>
            <a:pPr algn="ctr" defTabSz="433388" fontAlgn="auto" hangingPunct="0">
              <a:lnSpc>
                <a:spcPct val="90000"/>
              </a:lnSpc>
              <a:spcAft>
                <a:spcPct val="35000"/>
              </a:spcAft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P</a:t>
            </a:r>
            <a:r>
              <a:rPr lang="fi-FI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uolustusväline-teollisuus</a:t>
            </a:r>
          </a:p>
        </p:txBody>
      </p:sp>
      <p:pic>
        <p:nvPicPr>
          <p:cNvPr id="20" name="Kuva 14">
            <a:extLst>
              <a:ext uri="{FF2B5EF4-FFF2-40B4-BE49-F238E27FC236}">
                <a16:creationId xmlns:a16="http://schemas.microsoft.com/office/drawing/2014/main" id="{A333DED9-FB01-4227-10FB-EE7699ADB7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431873" y="3751341"/>
            <a:ext cx="2300658" cy="1727059"/>
          </a:xfrm>
          <a:prstGeom prst="rect">
            <a:avLst/>
          </a:prstGeom>
          <a:ln>
            <a:noFill/>
          </a:ln>
        </p:spPr>
      </p:pic>
      <p:pic>
        <p:nvPicPr>
          <p:cNvPr id="21" name="Kuva 19">
            <a:extLst>
              <a:ext uri="{FF2B5EF4-FFF2-40B4-BE49-F238E27FC236}">
                <a16:creationId xmlns:a16="http://schemas.microsoft.com/office/drawing/2014/main" id="{C39DC4EA-959F-B094-E3FE-C3DC46DC43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8494" y="3751341"/>
            <a:ext cx="2297814" cy="1727060"/>
          </a:xfrm>
          <a:prstGeom prst="rect">
            <a:avLst/>
          </a:prstGeom>
          <a:ln>
            <a:noFill/>
          </a:ln>
        </p:spPr>
      </p:pic>
      <p:sp>
        <p:nvSpPr>
          <p:cNvPr id="23" name="Tekstiruutu 30">
            <a:extLst>
              <a:ext uri="{FF2B5EF4-FFF2-40B4-BE49-F238E27FC236}">
                <a16:creationId xmlns:a16="http://schemas.microsoft.com/office/drawing/2014/main" id="{CF990EB5-E8C7-8432-DF5B-BADC4F9EAC87}"/>
              </a:ext>
            </a:extLst>
          </p:cNvPr>
          <p:cNvSpPr txBox="1"/>
          <p:nvPr/>
        </p:nvSpPr>
        <p:spPr>
          <a:xfrm>
            <a:off x="28506" y="3210641"/>
            <a:ext cx="2255640" cy="490518"/>
          </a:xfrm>
          <a:prstGeom prst="rect">
            <a:avLst/>
          </a:prstGeom>
          <a:solidFill>
            <a:srgbClr val="6A6A6A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7" tIns="25717" rIns="25717" bIns="25717" numCol="1" spcCol="38100" rtlCol="0" anchor="t">
            <a:spAutoFit/>
          </a:bodyPr>
          <a:lstStyle/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endParaRPr lang="fi-FI" sz="375" b="1" kern="0" dirty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lang="fi-FI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48 % (44%)</a:t>
            </a:r>
          </a:p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endParaRPr lang="fi-FI" sz="675" b="1" kern="0" dirty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4" name="Tekstiruutu 30">
            <a:extLst>
              <a:ext uri="{FF2B5EF4-FFF2-40B4-BE49-F238E27FC236}">
                <a16:creationId xmlns:a16="http://schemas.microsoft.com/office/drawing/2014/main" id="{D32F9344-574E-2841-AC0A-35755F80EA4A}"/>
              </a:ext>
            </a:extLst>
          </p:cNvPr>
          <p:cNvSpPr txBox="1"/>
          <p:nvPr/>
        </p:nvSpPr>
        <p:spPr>
          <a:xfrm>
            <a:off x="7322951" y="3214297"/>
            <a:ext cx="2297813" cy="490518"/>
          </a:xfrm>
          <a:prstGeom prst="rect">
            <a:avLst/>
          </a:prstGeom>
          <a:solidFill>
            <a:srgbClr val="6A6A6A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7" tIns="25717" rIns="25717" bIns="25717" numCol="1" spcCol="38100" rtlCol="0" anchor="t">
            <a:spAutoFit/>
          </a:bodyPr>
          <a:lstStyle/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endParaRPr lang="fi-FI" sz="375" b="1" kern="0" dirty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lang="fi-FI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1 % (6 %)  </a:t>
            </a:r>
          </a:p>
          <a:p>
            <a:pPr algn="ctr" defTabSz="685800" fontAlgn="auto" hangingPunct="0">
              <a:spcBef>
                <a:spcPts val="0"/>
              </a:spcBef>
              <a:spcAft>
                <a:spcPts val="0"/>
              </a:spcAft>
            </a:pPr>
            <a:endParaRPr lang="fi-FI" sz="675" b="1" kern="0" dirty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2370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35C84E6-B2F0-29F7-A2D2-CC951D24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53" y="365125"/>
            <a:ext cx="10515600" cy="1325563"/>
          </a:xfrm>
        </p:spPr>
        <p:txBody>
          <a:bodyPr/>
          <a:lstStyle/>
          <a:p>
            <a:r>
              <a:rPr lang="en-US" dirty="0" err="1"/>
              <a:t>Liikevaihto</a:t>
            </a:r>
            <a:endParaRPr lang="en-FI" sz="32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2A3193-D970-7192-5054-9FD135CC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BCAA-985A-7443-B773-D805AF198757}" type="datetime1">
              <a:rPr lang="fi-FI" smtClean="0"/>
              <a:t>21.7.2022</a:t>
            </a:fld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E6F85-9C97-6E0A-24F0-7D94971B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t>5</a:t>
            </a:fld>
            <a:endParaRPr lang="en-FI"/>
          </a:p>
        </p:txBody>
      </p:sp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AD6967A3-C87C-2F76-DC57-0CB2168039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371339"/>
              </p:ext>
            </p:extLst>
          </p:nvPr>
        </p:nvGraphicFramePr>
        <p:xfrm>
          <a:off x="838200" y="1857375"/>
          <a:ext cx="10517188" cy="43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373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35C84E6-B2F0-29F7-A2D2-CC951D24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53" y="365125"/>
            <a:ext cx="10515600" cy="1325563"/>
          </a:xfrm>
        </p:spPr>
        <p:txBody>
          <a:bodyPr/>
          <a:lstStyle/>
          <a:p>
            <a:r>
              <a:rPr lang="en-US" dirty="0" err="1"/>
              <a:t>Käyttökate</a:t>
            </a:r>
            <a:endParaRPr lang="en-FI" sz="32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2A3193-D970-7192-5054-9FD135CC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BCAA-985A-7443-B773-D805AF198757}" type="datetime1">
              <a:rPr lang="fi-FI" smtClean="0"/>
              <a:t>21.7.2022</a:t>
            </a:fld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E6F85-9C97-6E0A-24F0-7D94971B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t>6</a:t>
            </a:fld>
            <a:endParaRPr lang="en-FI"/>
          </a:p>
        </p:txBody>
      </p:sp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AD6967A3-C87C-2F76-DC57-0CB2168039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561724"/>
              </p:ext>
            </p:extLst>
          </p:nvPr>
        </p:nvGraphicFramePr>
        <p:xfrm>
          <a:off x="838200" y="1857375"/>
          <a:ext cx="10517188" cy="43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04753000-3055-0D8B-1D91-F9CF7DA6CF87}"/>
              </a:ext>
            </a:extLst>
          </p:cNvPr>
          <p:cNvSpPr txBox="1"/>
          <p:nvPr/>
        </p:nvSpPr>
        <p:spPr>
          <a:xfrm>
            <a:off x="7172108" y="1388018"/>
            <a:ext cx="1965325" cy="93871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Q1/2022 kannattavuutta rasitti kertaluonteiset asiantuntijakulut 0,3 Me yritysjärjestelystä, joka ei toteutunut.</a:t>
            </a:r>
          </a:p>
        </p:txBody>
      </p:sp>
    </p:spTree>
    <p:extLst>
      <p:ext uri="{BB962C8B-B14F-4D97-AF65-F5344CB8AC3E}">
        <p14:creationId xmlns:p14="http://schemas.microsoft.com/office/powerpoint/2010/main" val="255952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35C84E6-B2F0-29F7-A2D2-CC951D24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53" y="365125"/>
            <a:ext cx="10515600" cy="1325563"/>
          </a:xfrm>
        </p:spPr>
        <p:txBody>
          <a:bodyPr/>
          <a:lstStyle/>
          <a:p>
            <a:r>
              <a:rPr lang="en-US" dirty="0" err="1"/>
              <a:t>Liiketoiminnan</a:t>
            </a:r>
            <a:r>
              <a:rPr lang="en-US" dirty="0"/>
              <a:t> </a:t>
            </a:r>
            <a:r>
              <a:rPr lang="en-US" dirty="0" err="1"/>
              <a:t>rahavirta</a:t>
            </a:r>
            <a:endParaRPr lang="en-FI" sz="32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2A3193-D970-7192-5054-9FD135CC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BCAA-985A-7443-B773-D805AF198757}" type="datetime1">
              <a:rPr lang="fi-FI" smtClean="0"/>
              <a:t>21.7.2022</a:t>
            </a:fld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E6F85-9C97-6E0A-24F0-7D94971B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t>7</a:t>
            </a:fld>
            <a:endParaRPr lang="en-FI"/>
          </a:p>
        </p:txBody>
      </p:sp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AD6967A3-C87C-2F76-DC57-0CB2168039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656893"/>
              </p:ext>
            </p:extLst>
          </p:nvPr>
        </p:nvGraphicFramePr>
        <p:xfrm>
          <a:off x="838200" y="1857375"/>
          <a:ext cx="10517188" cy="43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885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DC40-E463-BAF7-6E89-E22F1093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82" y="9535"/>
            <a:ext cx="6909999" cy="1019938"/>
          </a:xfrm>
        </p:spPr>
        <p:txBody>
          <a:bodyPr>
            <a:normAutofit/>
          </a:bodyPr>
          <a:lstStyle/>
          <a:p>
            <a:r>
              <a:rPr lang="en-US" sz="4400" dirty="0"/>
              <a:t>Componenta </a:t>
            </a:r>
            <a:r>
              <a:rPr lang="en-US" sz="4400" dirty="0" err="1"/>
              <a:t>lyhyesti</a:t>
            </a:r>
            <a:endParaRPr lang="en-FI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FC72479-EC6F-DD43-C08B-66AF916755E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35172603"/>
              </p:ext>
            </p:extLst>
          </p:nvPr>
        </p:nvGraphicFramePr>
        <p:xfrm>
          <a:off x="5814732" y="2169293"/>
          <a:ext cx="4225786" cy="305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298B27-D01F-D491-F731-F86A52E1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00EF-8EC3-A447-85FF-1539CF304C5C}" type="datetime1">
              <a:rPr lang="fi-FI" smtClean="0"/>
              <a:t>21.7.2022</a:t>
            </a:fld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47FAB-6B1A-F599-4C5A-3FEC9D69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t>8</a:t>
            </a:fld>
            <a:endParaRPr lang="en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DBAE98B-5F03-46FD-8136-226427B15AC4}"/>
              </a:ext>
            </a:extLst>
          </p:cNvPr>
          <p:cNvSpPr txBox="1"/>
          <p:nvPr/>
        </p:nvSpPr>
        <p:spPr>
          <a:xfrm>
            <a:off x="6815707" y="3579670"/>
            <a:ext cx="11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̴ 587 </a:t>
            </a:r>
          </a:p>
        </p:txBody>
      </p:sp>
      <p:pic>
        <p:nvPicPr>
          <p:cNvPr id="13" name="Kuva 6">
            <a:extLst>
              <a:ext uri="{FF2B5EF4-FFF2-40B4-BE49-F238E27FC236}">
                <a16:creationId xmlns:a16="http://schemas.microsoft.com/office/drawing/2014/main" id="{5A8A68A2-92A0-B38E-1DB1-DAF68D362C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2064885"/>
            <a:ext cx="2129981" cy="4143076"/>
          </a:xfrm>
          <a:prstGeom prst="rect">
            <a:avLst/>
          </a:prstGeom>
        </p:spPr>
      </p:pic>
      <p:sp>
        <p:nvSpPr>
          <p:cNvPr id="8" name="TextBox 17">
            <a:extLst>
              <a:ext uri="{FF2B5EF4-FFF2-40B4-BE49-F238E27FC236}">
                <a16:creationId xmlns:a16="http://schemas.microsoft.com/office/drawing/2014/main" id="{10714B72-5D39-FE0E-FFA2-0340DD7E3EC7}"/>
              </a:ext>
            </a:extLst>
          </p:cNvPr>
          <p:cNvSpPr txBox="1"/>
          <p:nvPr/>
        </p:nvSpPr>
        <p:spPr>
          <a:xfrm>
            <a:off x="647582" y="1171318"/>
            <a:ext cx="8196890" cy="7925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ts val="400"/>
              </a:spcAft>
              <a:buClr>
                <a:srgbClr val="C810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Komponenttien sopimusvalmistus</a:t>
            </a:r>
          </a:p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ts val="400"/>
              </a:spcAft>
              <a:buClr>
                <a:srgbClr val="C8102E"/>
              </a:buClr>
              <a:buSzTx/>
              <a:tabLst/>
              <a:defRPr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Asiakkaat globaaleja ajoneuvo-, kone- ja laitevalmistajia</a:t>
            </a:r>
          </a:p>
        </p:txBody>
      </p:sp>
      <p:sp>
        <p:nvSpPr>
          <p:cNvPr id="11" name="Suorakulmio 1">
            <a:extLst>
              <a:ext uri="{FF2B5EF4-FFF2-40B4-BE49-F238E27FC236}">
                <a16:creationId xmlns:a16="http://schemas.microsoft.com/office/drawing/2014/main" id="{CEF394B7-0802-CF9F-770C-719C060DBB90}"/>
              </a:ext>
            </a:extLst>
          </p:cNvPr>
          <p:cNvSpPr/>
          <p:nvPr/>
        </p:nvSpPr>
        <p:spPr>
          <a:xfrm>
            <a:off x="743787" y="2169293"/>
            <a:ext cx="6109436" cy="2492047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Avainluvut 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ts val="400"/>
              </a:spcAft>
              <a:buClr>
                <a:srgbClr val="C810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rPr>
              <a:t>						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rPr>
              <a:t>1‒6/2022</a:t>
            </a:r>
            <a:r>
              <a:rPr lang="fi-FI" b="1" kern="1200" dirty="0">
                <a:latin typeface="Arial"/>
                <a:ea typeface="ヒラギノ角ゴ Pro W3" charset="0"/>
                <a:cs typeface="Arial"/>
              </a:rPr>
              <a:t>  	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 charset="0"/>
                <a:cs typeface="Arial"/>
              </a:rPr>
              <a:t>1‒6/2021</a:t>
            </a: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ts val="400"/>
              </a:spcAft>
              <a:buClr>
                <a:srgbClr val="C810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Liikevaihto, Me 			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54,4 </a:t>
            </a:r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43,5 </a:t>
            </a:r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ts val="400"/>
              </a:spcAft>
              <a:buClr>
                <a:srgbClr val="C810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Käyttökate, Me 		       	 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3,8 </a:t>
            </a:r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	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3,3 </a:t>
            </a:r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ts val="400"/>
              </a:spcAft>
              <a:buClr>
                <a:srgbClr val="C810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Liiketulos, Me    			 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1,0 		</a:t>
            </a:r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0,4 			</a:t>
            </a:r>
          </a:p>
          <a:p>
            <a:pPr marL="285750" indent="-285750" defTabSz="457200" fontAlgn="base" hangingPunct="1">
              <a:spcBef>
                <a:spcPts val="480"/>
              </a:spcBef>
              <a:spcAft>
                <a:spcPts val="400"/>
              </a:spcAft>
              <a:buClr>
                <a:srgbClr val="C8102E"/>
              </a:buClr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Liiketoiminnan rahavirta, Me  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2,1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			 4,3 	</a:t>
            </a:r>
          </a:p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2CA0B4BF-B144-789B-FEA8-D3A69B9B7A33}"/>
              </a:ext>
            </a:extLst>
          </p:cNvPr>
          <p:cNvSpPr txBox="1"/>
          <p:nvPr/>
        </p:nvSpPr>
        <p:spPr>
          <a:xfrm>
            <a:off x="650146" y="5098815"/>
            <a:ext cx="9251836" cy="11156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Ohjeistus 2022</a:t>
            </a:r>
          </a:p>
          <a:p>
            <a:pPr defTabSz="914400" fontAlgn="auto" hangingPunct="0">
              <a:spcBef>
                <a:spcPts val="0"/>
              </a:spcBef>
              <a:spcAft>
                <a:spcPts val="0"/>
              </a:spcAft>
            </a:pPr>
            <a:endParaRPr lang="en-GB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Componenta odottaa liikevaihdon vuonna 2022 olevan 90–105 Me. Käyttökatteen odotetaan paranevan edellisvuodesta.  </a:t>
            </a:r>
          </a:p>
        </p:txBody>
      </p:sp>
    </p:spTree>
    <p:extLst>
      <p:ext uri="{BB962C8B-B14F-4D97-AF65-F5344CB8AC3E}">
        <p14:creationId xmlns:p14="http://schemas.microsoft.com/office/powerpoint/2010/main" val="373795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6EB9D1C-848C-5FCC-AE98-809248F8B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982"/>
            <a:ext cx="10515600" cy="940237"/>
          </a:xfrm>
        </p:spPr>
        <p:txBody>
          <a:bodyPr/>
          <a:lstStyle/>
          <a:p>
            <a:r>
              <a:rPr lang="fi-FI" dirty="0"/>
              <a:t>Fokuksessa 2022 </a:t>
            </a:r>
            <a:endParaRPr lang="en-FI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CCAFCDC-9993-AF1D-5578-DA2B83C7D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505" y="1719852"/>
            <a:ext cx="10465838" cy="4492133"/>
          </a:xfrm>
        </p:spPr>
        <p:txBody>
          <a:bodyPr>
            <a:noAutofit/>
          </a:bodyPr>
          <a:lstStyle/>
          <a:p>
            <a:pPr marL="263525" indent="-263525">
              <a:spcBef>
                <a:spcPts val="1800"/>
              </a:spcBef>
            </a:pPr>
            <a:r>
              <a:rPr lang="fi-FI" sz="2000" dirty="0">
                <a:latin typeface="Arial" panose="020B0604020202020204" pitchFamily="34" charset="0"/>
              </a:rPr>
              <a:t>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yövoiman saatavuus ja resursointi kapasiteetin varmistamiseksi</a:t>
            </a:r>
          </a:p>
          <a:p>
            <a:pPr marL="263525" indent="-263525">
              <a:spcBef>
                <a:spcPts val="1800"/>
              </a:spcBef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Materiaalien saatavuushaasteet, ostohintojen nousukehitys ja sähköenergian hinta</a:t>
            </a:r>
          </a:p>
          <a:p>
            <a:pPr marL="263525" indent="-263525">
              <a:spcBef>
                <a:spcPts val="1800"/>
              </a:spcBef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Tavoitteemme on olla ensisijainen sopimusvalmistuksen kokonaistoimittaja</a:t>
            </a:r>
          </a:p>
          <a:p>
            <a:pPr marL="263525" indent="-263525">
              <a:spcBef>
                <a:spcPts val="1800"/>
              </a:spcBef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Kannattavuuden jatkuva parantaminen </a:t>
            </a:r>
          </a:p>
          <a:p>
            <a:pPr marL="948530" lvl="1" indent="-263525">
              <a:spcBef>
                <a:spcPts val="1800"/>
              </a:spcBef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Panostamme edelleen markkina-aseman vahvistamiseen</a:t>
            </a:r>
          </a:p>
          <a:p>
            <a:pPr marL="948530" lvl="1" indent="-263525">
              <a:spcBef>
                <a:spcPts val="1800"/>
              </a:spcBef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Oman toiminnan kehittäminen, työturvallisuus ja kohdennetut investoinnit</a:t>
            </a:r>
          </a:p>
          <a:p>
            <a:pPr marL="948530" lvl="1" indent="-263525">
              <a:spcBef>
                <a:spcPts val="1800"/>
              </a:spcBef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Teknologiakeskeisestä toimintamallista kohti syvällisempää asiakaslähtöisyyttä</a:t>
            </a:r>
          </a:p>
          <a:p>
            <a:pPr marL="948530" lvl="1" indent="-263525">
              <a:spcBef>
                <a:spcPts val="1800"/>
              </a:spcBef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Panostamme asiakkuuksissa aktiiviseen vuoropuheluun ja asiakastyytyväisyyden ylläpitämiseen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B0D6-5EAD-EE16-984D-C4A8D689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9628-BA81-294C-AD93-59C46734489C}" type="datetime1">
              <a:rPr lang="fi-FI" smtClean="0"/>
              <a:t>21.7.2022</a:t>
            </a:fld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CDA6-8098-6191-892B-D03EBCC4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83DE-ED4A-4944-A559-AAF4A98C3567}" type="slidenum">
              <a:rPr lang="en-FI" smtClean="0"/>
              <a:pPr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9055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535</Words>
  <Application>Microsoft Office PowerPoint</Application>
  <PresentationFormat>Laajakuva</PresentationFormat>
  <Paragraphs>145</Paragraphs>
  <Slides>12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Office Theme</vt:lpstr>
      <vt:lpstr>PowerPoint-esitys</vt:lpstr>
      <vt:lpstr>Tammi–kesäkuun tulos 2022</vt:lpstr>
      <vt:lpstr>Ajankohtaista katsauskaudella</vt:lpstr>
      <vt:lpstr>Liikevaihto asiakassegmenteittäin</vt:lpstr>
      <vt:lpstr>Liikevaihto</vt:lpstr>
      <vt:lpstr>Käyttökate</vt:lpstr>
      <vt:lpstr>Liiketoiminnan rahavirta</vt:lpstr>
      <vt:lpstr>Componenta lyhyesti</vt:lpstr>
      <vt:lpstr>Fokuksessa 2022 </vt:lpstr>
      <vt:lpstr>Vastuullinen sopimusvalmistaja</vt:lpstr>
      <vt:lpstr>Componentan strategia 2020−2023</vt:lpstr>
      <vt:lpstr> 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Lea-Maija</dc:creator>
  <cp:lastModifiedBy>Manu Jenni</cp:lastModifiedBy>
  <cp:revision>118</cp:revision>
  <dcterms:created xsi:type="dcterms:W3CDTF">2022-05-29T06:11:08Z</dcterms:created>
  <dcterms:modified xsi:type="dcterms:W3CDTF">2022-07-21T09:47:49Z</dcterms:modified>
</cp:coreProperties>
</file>