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303" r:id="rId2"/>
    <p:sldId id="261" r:id="rId3"/>
    <p:sldId id="320" r:id="rId4"/>
    <p:sldId id="321" r:id="rId5"/>
    <p:sldId id="322" r:id="rId6"/>
    <p:sldId id="323" r:id="rId7"/>
    <p:sldId id="324" r:id="rId8"/>
    <p:sldId id="284" r:id="rId9"/>
    <p:sldId id="325" r:id="rId10"/>
    <p:sldId id="326" r:id="rId11"/>
    <p:sldId id="305" r:id="rId12"/>
    <p:sldId id="327"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C8102E"/>
    <a:srgbClr val="EBEBEB"/>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2"/>
    <p:restoredTop sz="94792"/>
  </p:normalViewPr>
  <p:slideViewPr>
    <p:cSldViewPr snapToGrid="0" snapToObjects="1">
      <p:cViewPr varScale="1">
        <p:scale>
          <a:sx n="154" d="100"/>
          <a:sy n="154" d="100"/>
        </p:scale>
        <p:origin x="92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EUR, million</a:t>
            </a:r>
          </a:p>
        </c:rich>
      </c:tx>
      <c:layout>
        <c:manualLayout>
          <c:xMode val="edge"/>
          <c:yMode val="edge"/>
          <c:x val="4.1360865661049356E-4"/>
          <c:y val="1.465738196537257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title>
    <c:autoTitleDeleted val="0"/>
    <c:plotArea>
      <c:layout/>
      <c:barChart>
        <c:barDir val="col"/>
        <c:grouping val="clustered"/>
        <c:varyColors val="0"/>
        <c:ser>
          <c:idx val="0"/>
          <c:order val="0"/>
          <c:tx>
            <c:strRef>
              <c:f>Sheet1!$B$1</c:f>
              <c:strCache>
                <c:ptCount val="1"/>
                <c:pt idx="0">
                  <c:v>Sarake1</c:v>
                </c:pt>
              </c:strCache>
            </c:strRef>
          </c:tx>
          <c:spPr>
            <a:solidFill>
              <a:srgbClr val="C8102E"/>
            </a:solidFill>
            <a:ln>
              <a:noFill/>
            </a:ln>
            <a:effectLst/>
          </c:spPr>
          <c:invertIfNegative val="0"/>
          <c:dPt>
            <c:idx val="0"/>
            <c:invertIfNegative val="0"/>
            <c:bubble3D val="0"/>
            <c:spPr>
              <a:solidFill>
                <a:srgbClr val="CCCCCC"/>
              </a:solidFill>
              <a:ln>
                <a:noFill/>
              </a:ln>
              <a:effectLst/>
            </c:spPr>
            <c:extLst>
              <c:ext xmlns:c16="http://schemas.microsoft.com/office/drawing/2014/chart" uri="{C3380CC4-5D6E-409C-BE32-E72D297353CC}">
                <c16:uniqueId val="{00000000-D925-4DD6-AB69-DDC3783CEF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2022/Q3</c:v>
                </c:pt>
                <c:pt idx="1">
                  <c:v>2022/Q4</c:v>
                </c:pt>
                <c:pt idx="2">
                  <c:v>2023/Q1</c:v>
                </c:pt>
                <c:pt idx="3">
                  <c:v>2023/Q2</c:v>
                </c:pt>
                <c:pt idx="4">
                  <c:v>2023/Q3</c:v>
                </c:pt>
              </c:strCache>
            </c:strRef>
          </c:cat>
          <c:val>
            <c:numRef>
              <c:f>Sheet1!$B$2:$B$6</c:f>
              <c:numCache>
                <c:formatCode>0.0</c:formatCode>
                <c:ptCount val="5"/>
                <c:pt idx="0" formatCode="General">
                  <c:v>24.6</c:v>
                </c:pt>
                <c:pt idx="1">
                  <c:v>30.1</c:v>
                </c:pt>
                <c:pt idx="2" formatCode="General">
                  <c:v>30.7</c:v>
                </c:pt>
                <c:pt idx="3" formatCode="General">
                  <c:v>29.5</c:v>
                </c:pt>
                <c:pt idx="4" formatCode="General">
                  <c:v>19.899999999999999</c:v>
                </c:pt>
              </c:numCache>
            </c:numRef>
          </c:val>
          <c:extLst>
            <c:ext xmlns:c16="http://schemas.microsoft.com/office/drawing/2014/chart" uri="{C3380CC4-5D6E-409C-BE32-E72D297353CC}">
              <c16:uniqueId val="{00000000-4AC1-C343-8FAE-6D8E4B1AD1BA}"/>
            </c:ext>
          </c:extLst>
        </c:ser>
        <c:dLbls>
          <c:showLegendKey val="0"/>
          <c:showVal val="0"/>
          <c:showCatName val="0"/>
          <c:showSerName val="0"/>
          <c:showPercent val="0"/>
          <c:showBubbleSize val="0"/>
        </c:dLbls>
        <c:gapWidth val="219"/>
        <c:overlap val="-27"/>
        <c:axId val="441626144"/>
        <c:axId val="441640240"/>
      </c:barChart>
      <c:catAx>
        <c:axId val="44162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441640240"/>
        <c:crosses val="autoZero"/>
        <c:auto val="1"/>
        <c:lblAlgn val="ctr"/>
        <c:lblOffset val="100"/>
        <c:noMultiLvlLbl val="0"/>
      </c:catAx>
      <c:valAx>
        <c:axId val="44164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44162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EUR, million</a:t>
            </a:r>
          </a:p>
        </c:rich>
      </c:tx>
      <c:layout>
        <c:manualLayout>
          <c:xMode val="edge"/>
          <c:yMode val="edge"/>
          <c:x val="4.1360865661049356E-4"/>
          <c:y val="1.465738196537257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title>
    <c:autoTitleDeleted val="0"/>
    <c:plotArea>
      <c:layout/>
      <c:barChart>
        <c:barDir val="col"/>
        <c:grouping val="clustered"/>
        <c:varyColors val="0"/>
        <c:ser>
          <c:idx val="0"/>
          <c:order val="0"/>
          <c:tx>
            <c:strRef>
              <c:f>Sheet1!$B$1</c:f>
              <c:strCache>
                <c:ptCount val="1"/>
                <c:pt idx="0">
                  <c:v>Sarake1</c:v>
                </c:pt>
              </c:strCache>
            </c:strRef>
          </c:tx>
          <c:spPr>
            <a:solidFill>
              <a:srgbClr val="C8102E"/>
            </a:solidFill>
            <a:ln>
              <a:noFill/>
            </a:ln>
            <a:effectLst/>
          </c:spPr>
          <c:invertIfNegative val="0"/>
          <c:dPt>
            <c:idx val="0"/>
            <c:invertIfNegative val="0"/>
            <c:bubble3D val="0"/>
            <c:spPr>
              <a:solidFill>
                <a:srgbClr val="CCCCCC"/>
              </a:solidFill>
              <a:ln>
                <a:noFill/>
              </a:ln>
              <a:effectLst/>
            </c:spPr>
            <c:extLst>
              <c:ext xmlns:c16="http://schemas.microsoft.com/office/drawing/2014/chart" uri="{C3380CC4-5D6E-409C-BE32-E72D297353CC}">
                <c16:uniqueId val="{00000000-D925-4DD6-AB69-DDC3783CEF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2022/Q3</c:v>
                </c:pt>
                <c:pt idx="1">
                  <c:v>2022/Q4</c:v>
                </c:pt>
                <c:pt idx="2">
                  <c:v>2023/Q1</c:v>
                </c:pt>
                <c:pt idx="3">
                  <c:v>2023/Q2</c:v>
                </c:pt>
                <c:pt idx="4">
                  <c:v>2023/Q3</c:v>
                </c:pt>
              </c:strCache>
            </c:strRef>
          </c:cat>
          <c:val>
            <c:numRef>
              <c:f>Sheet1!$B$2:$B$6</c:f>
              <c:numCache>
                <c:formatCode>General</c:formatCode>
                <c:ptCount val="5"/>
                <c:pt idx="0">
                  <c:v>0.5</c:v>
                </c:pt>
                <c:pt idx="1">
                  <c:v>2.8</c:v>
                </c:pt>
                <c:pt idx="2">
                  <c:v>2.8</c:v>
                </c:pt>
                <c:pt idx="3">
                  <c:v>2.6</c:v>
                </c:pt>
                <c:pt idx="4">
                  <c:v>0.4</c:v>
                </c:pt>
              </c:numCache>
            </c:numRef>
          </c:val>
          <c:extLst>
            <c:ext xmlns:c16="http://schemas.microsoft.com/office/drawing/2014/chart" uri="{C3380CC4-5D6E-409C-BE32-E72D297353CC}">
              <c16:uniqueId val="{00000000-4AC1-C343-8FAE-6D8E4B1AD1BA}"/>
            </c:ext>
          </c:extLst>
        </c:ser>
        <c:dLbls>
          <c:showLegendKey val="0"/>
          <c:showVal val="0"/>
          <c:showCatName val="0"/>
          <c:showSerName val="0"/>
          <c:showPercent val="0"/>
          <c:showBubbleSize val="0"/>
        </c:dLbls>
        <c:gapWidth val="219"/>
        <c:overlap val="-27"/>
        <c:axId val="441626144"/>
        <c:axId val="441640240"/>
      </c:barChart>
      <c:catAx>
        <c:axId val="44162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441640240"/>
        <c:crosses val="autoZero"/>
        <c:auto val="1"/>
        <c:lblAlgn val="ctr"/>
        <c:lblOffset val="100"/>
        <c:noMultiLvlLbl val="0"/>
      </c:catAx>
      <c:valAx>
        <c:axId val="44164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44162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a:solidFill>
                  <a:schemeClr val="tx1">
                    <a:lumMod val="65000"/>
                    <a:lumOff val="35000"/>
                  </a:schemeClr>
                </a:solidFill>
              </a:rPr>
              <a:t>EUR, million</a:t>
            </a:r>
          </a:p>
        </c:rich>
      </c:tx>
      <c:layout>
        <c:manualLayout>
          <c:xMode val="edge"/>
          <c:yMode val="edge"/>
          <c:x val="4.1360865661049356E-4"/>
          <c:y val="1.465738196537257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endParaRPr lang="fi-FI"/>
        </a:p>
      </c:txPr>
    </c:title>
    <c:autoTitleDeleted val="0"/>
    <c:plotArea>
      <c:layout>
        <c:manualLayout>
          <c:layoutTarget val="inner"/>
          <c:xMode val="edge"/>
          <c:yMode val="edge"/>
          <c:x val="3.9144874086115035E-2"/>
          <c:y val="0.16444128368197128"/>
          <c:w val="0.95358578737966837"/>
          <c:h val="0.76836512254032974"/>
        </c:manualLayout>
      </c:layout>
      <c:barChart>
        <c:barDir val="col"/>
        <c:grouping val="clustered"/>
        <c:varyColors val="0"/>
        <c:ser>
          <c:idx val="0"/>
          <c:order val="0"/>
          <c:tx>
            <c:strRef>
              <c:f>Sheet1!$B$1</c:f>
              <c:strCache>
                <c:ptCount val="1"/>
                <c:pt idx="0">
                  <c:v>Sarake1</c:v>
                </c:pt>
              </c:strCache>
            </c:strRef>
          </c:tx>
          <c:spPr>
            <a:solidFill>
              <a:srgbClr val="C8102E"/>
            </a:solidFill>
            <a:ln>
              <a:noFill/>
            </a:ln>
            <a:effectLst/>
          </c:spPr>
          <c:invertIfNegative val="0"/>
          <c:dPt>
            <c:idx val="0"/>
            <c:invertIfNegative val="0"/>
            <c:bubble3D val="0"/>
            <c:spPr>
              <a:solidFill>
                <a:srgbClr val="CCCCCC"/>
              </a:solidFill>
              <a:ln>
                <a:noFill/>
              </a:ln>
              <a:effectLst/>
            </c:spPr>
            <c:extLst>
              <c:ext xmlns:c16="http://schemas.microsoft.com/office/drawing/2014/chart" uri="{C3380CC4-5D6E-409C-BE32-E72D297353CC}">
                <c16:uniqueId val="{00000000-D925-4DD6-AB69-DDC3783CEF1F}"/>
              </c:ext>
            </c:extLst>
          </c:dPt>
          <c:dLbls>
            <c:dLbl>
              <c:idx val="2"/>
              <c:delete val="1"/>
              <c:extLst>
                <c:ext xmlns:c15="http://schemas.microsoft.com/office/drawing/2012/chart" uri="{CE6537A1-D6FC-4f65-9D91-7224C49458BB}"/>
                <c:ext xmlns:c16="http://schemas.microsoft.com/office/drawing/2014/chart" uri="{C3380CC4-5D6E-409C-BE32-E72D297353CC}">
                  <c16:uniqueId val="{00000002-1ED4-4A98-AD60-C61C1795E279}"/>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2022/Q3</c:v>
                </c:pt>
                <c:pt idx="1">
                  <c:v>2022/Q4</c:v>
                </c:pt>
                <c:pt idx="2">
                  <c:v>2023/Q1</c:v>
                </c:pt>
                <c:pt idx="3">
                  <c:v>2023/Q1</c:v>
                </c:pt>
                <c:pt idx="4">
                  <c:v>2023/Q2</c:v>
                </c:pt>
              </c:strCache>
            </c:strRef>
          </c:cat>
          <c:val>
            <c:numRef>
              <c:f>Sheet1!$B$2:$B$6</c:f>
              <c:numCache>
                <c:formatCode>General</c:formatCode>
                <c:ptCount val="5"/>
                <c:pt idx="0">
                  <c:v>0.6</c:v>
                </c:pt>
                <c:pt idx="1">
                  <c:v>3.5</c:v>
                </c:pt>
                <c:pt idx="2">
                  <c:v>0.7</c:v>
                </c:pt>
                <c:pt idx="3">
                  <c:v>4.7</c:v>
                </c:pt>
                <c:pt idx="4">
                  <c:v>-2.7</c:v>
                </c:pt>
              </c:numCache>
            </c:numRef>
          </c:val>
          <c:extLst>
            <c:ext xmlns:c16="http://schemas.microsoft.com/office/drawing/2014/chart" uri="{C3380CC4-5D6E-409C-BE32-E72D297353CC}">
              <c16:uniqueId val="{00000000-4AC1-C343-8FAE-6D8E4B1AD1BA}"/>
            </c:ext>
          </c:extLst>
        </c:ser>
        <c:dLbls>
          <c:showLegendKey val="0"/>
          <c:showVal val="0"/>
          <c:showCatName val="0"/>
          <c:showSerName val="0"/>
          <c:showPercent val="0"/>
          <c:showBubbleSize val="0"/>
        </c:dLbls>
        <c:gapWidth val="219"/>
        <c:overlap val="-27"/>
        <c:axId val="441626144"/>
        <c:axId val="441640240"/>
      </c:barChart>
      <c:catAx>
        <c:axId val="441626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fi-FI"/>
          </a:p>
        </c:txPr>
        <c:crossAx val="441640240"/>
        <c:crosses val="autoZero"/>
        <c:auto val="1"/>
        <c:lblAlgn val="ctr"/>
        <c:lblOffset val="100"/>
        <c:tickLblSkip val="1"/>
        <c:noMultiLvlLbl val="0"/>
      </c:catAx>
      <c:valAx>
        <c:axId val="44164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fi-FI"/>
          </a:p>
        </c:txPr>
        <c:crossAx val="44162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fi-FI"/>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i="0" u="none" strike="noStrike" kern="1200" spc="0" baseline="0" dirty="0">
                <a:solidFill>
                  <a:srgbClr val="C8102E"/>
                </a:solidFill>
                <a:latin typeface="Arial" panose="020B0604020202020204" pitchFamily="34" charset="0"/>
                <a:cs typeface="Arial" panose="020B0604020202020204" pitchFamily="34" charset="0"/>
              </a:rPr>
              <a:t>Personnel 1 Jan−30 Sep 2023</a:t>
            </a:r>
          </a:p>
        </c:rich>
      </c:tx>
      <c:layout>
        <c:manualLayout>
          <c:xMode val="edge"/>
          <c:yMode val="edge"/>
          <c:x val="2.5413691983631196E-2"/>
          <c:y val="1.301451679368209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title>
    <c:autoTitleDeleted val="0"/>
    <c:plotArea>
      <c:layout/>
      <c:doughnutChart>
        <c:varyColors val="1"/>
        <c:ser>
          <c:idx val="0"/>
          <c:order val="0"/>
          <c:tx>
            <c:strRef>
              <c:f>Sheet1!$B$1</c:f>
              <c:strCache>
                <c:ptCount val="1"/>
                <c:pt idx="0">
                  <c:v>Henkilöstö 30.9.2023</c:v>
                </c:pt>
              </c:strCache>
            </c:strRef>
          </c:tx>
          <c:spPr>
            <a:solidFill>
              <a:srgbClr val="C8102E"/>
            </a:solidFill>
          </c:spPr>
          <c:dPt>
            <c:idx val="0"/>
            <c:bubble3D val="0"/>
            <c:spPr>
              <a:solidFill>
                <a:srgbClr val="C8102E"/>
              </a:solidFill>
              <a:ln>
                <a:noFill/>
              </a:ln>
              <a:effectLst/>
            </c:spPr>
            <c:extLst>
              <c:ext xmlns:c16="http://schemas.microsoft.com/office/drawing/2014/chart" uri="{C3380CC4-5D6E-409C-BE32-E72D297353CC}">
                <c16:uniqueId val="{00000001-B844-4E54-9A4A-CA9A67A61196}"/>
              </c:ext>
            </c:extLst>
          </c:dPt>
          <c:dPt>
            <c:idx val="1"/>
            <c:bubble3D val="0"/>
            <c:spPr>
              <a:solidFill>
                <a:srgbClr val="F4D098"/>
              </a:solidFill>
              <a:ln>
                <a:noFill/>
              </a:ln>
              <a:effectLst/>
            </c:spPr>
            <c:extLst>
              <c:ext xmlns:c16="http://schemas.microsoft.com/office/drawing/2014/chart" uri="{C3380CC4-5D6E-409C-BE32-E72D297353CC}">
                <c16:uniqueId val="{00000003-A6B4-47B2-9439-F73C3AAD139C}"/>
              </c:ext>
            </c:extLst>
          </c:dPt>
          <c:dPt>
            <c:idx val="2"/>
            <c:bubble3D val="0"/>
            <c:spPr>
              <a:solidFill>
                <a:srgbClr val="4D4D4D"/>
              </a:solidFill>
              <a:ln>
                <a:noFill/>
              </a:ln>
              <a:effectLst/>
            </c:spPr>
            <c:extLst>
              <c:ext xmlns:c16="http://schemas.microsoft.com/office/drawing/2014/chart" uri="{C3380CC4-5D6E-409C-BE32-E72D297353CC}">
                <c16:uniqueId val="{00000002-A6B4-47B2-9439-F73C3AAD139C}"/>
              </c:ext>
            </c:extLst>
          </c:dPt>
          <c:dPt>
            <c:idx val="3"/>
            <c:bubble3D val="0"/>
            <c:spPr>
              <a:solidFill>
                <a:srgbClr val="CCCCCC"/>
              </a:solidFill>
              <a:ln>
                <a:noFill/>
              </a:ln>
              <a:effectLst/>
            </c:spPr>
            <c:extLst>
              <c:ext xmlns:c16="http://schemas.microsoft.com/office/drawing/2014/chart" uri="{C3380CC4-5D6E-409C-BE32-E72D297353CC}">
                <c16:uniqueId val="{00000001-A6B4-47B2-9439-F73C3AAD139C}"/>
              </c:ext>
            </c:extLst>
          </c:dPt>
          <c:dPt>
            <c:idx val="4"/>
            <c:bubble3D val="0"/>
            <c:spPr>
              <a:solidFill>
                <a:srgbClr val="EBEBEB"/>
              </a:solidFill>
              <a:ln>
                <a:noFill/>
              </a:ln>
              <a:effectLst/>
            </c:spPr>
            <c:extLst>
              <c:ext xmlns:c16="http://schemas.microsoft.com/office/drawing/2014/chart" uri="{C3380CC4-5D6E-409C-BE32-E72D297353CC}">
                <c16:uniqueId val="{00000000-A6B4-47B2-9439-F73C3AAD139C}"/>
              </c:ext>
            </c:extLst>
          </c:dPt>
          <c:dLbls>
            <c:dLbl>
              <c:idx val="2"/>
              <c:layout>
                <c:manualLayout>
                  <c:x val="-6.1255736816800826E-2"/>
                  <c:y val="-0.1084646265437570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6B4-47B2-9439-F73C3AAD139C}"/>
                </c:ext>
              </c:extLst>
            </c:dLbl>
            <c:dLbl>
              <c:idx val="3"/>
              <c:layout>
                <c:manualLayout>
                  <c:x val="-4.9789317300970783E-2"/>
                  <c:y val="-0.14855566153426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B4-47B2-9439-F73C3AAD139C}"/>
                </c:ext>
              </c:extLst>
            </c:dLbl>
            <c:dLbl>
              <c:idx val="4"/>
              <c:layout>
                <c:manualLayout>
                  <c:x val="2.2204153262848614E-3"/>
                  <c:y val="-0.15725212117559509"/>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0"/>
              <c:showCatName val="0"/>
              <c:showSerName val="0"/>
              <c:showPercent val="1"/>
              <c:showBubbleSize val="0"/>
              <c:extLst>
                <c:ext xmlns:c15="http://schemas.microsoft.com/office/drawing/2012/chart" uri="{CE6537A1-D6FC-4f65-9D91-7224C49458BB}">
                  <c15:layout>
                    <c:manualLayout>
                      <c:w val="9.0536529772212784E-2"/>
                      <c:h val="9.1931802697915233E-2"/>
                    </c:manualLayout>
                  </c15:layout>
                </c:ext>
                <c:ext xmlns:c16="http://schemas.microsoft.com/office/drawing/2014/chart" uri="{C3380CC4-5D6E-409C-BE32-E72D297353CC}">
                  <c16:uniqueId val="{00000000-A6B4-47B2-9439-F73C3AAD139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Foundry</c:v>
                </c:pt>
                <c:pt idx="1">
                  <c:v>Machining</c:v>
                </c:pt>
                <c:pt idx="2">
                  <c:v>Tube Service</c:v>
                </c:pt>
                <c:pt idx="3">
                  <c:v>Plate Service</c:v>
                </c:pt>
                <c:pt idx="4">
                  <c:v>Forge</c:v>
                </c:pt>
              </c:strCache>
            </c:strRef>
          </c:cat>
          <c:val>
            <c:numRef>
              <c:f>Sheet1!$B$2:$B$6</c:f>
              <c:numCache>
                <c:formatCode>General</c:formatCode>
                <c:ptCount val="5"/>
                <c:pt idx="0">
                  <c:v>310</c:v>
                </c:pt>
                <c:pt idx="1">
                  <c:v>191</c:v>
                </c:pt>
                <c:pt idx="2">
                  <c:v>28</c:v>
                </c:pt>
                <c:pt idx="3">
                  <c:v>18</c:v>
                </c:pt>
                <c:pt idx="4">
                  <c:v>12</c:v>
                </c:pt>
              </c:numCache>
            </c:numRef>
          </c:val>
          <c:extLst>
            <c:ext xmlns:c16="http://schemas.microsoft.com/office/drawing/2014/chart" uri="{C3380CC4-5D6E-409C-BE32-E72D297353CC}">
              <c16:uniqueId val="{00000000-76A8-064D-A40E-277BE7837CC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0.49521</cdr:x>
      <cdr:y>0.5</cdr:y>
    </cdr:from>
    <cdr:to>
      <cdr:x>0.53295</cdr:x>
      <cdr:y>0.54316</cdr:y>
    </cdr:to>
    <cdr:sp macro="" textlink="">
      <cdr:nvSpPr>
        <cdr:cNvPr id="3" name="Tekstiruutu 2">
          <a:extLst xmlns:a="http://schemas.openxmlformats.org/drawingml/2006/main">
            <a:ext uri="{FF2B5EF4-FFF2-40B4-BE49-F238E27FC236}">
              <a16:creationId xmlns:a16="http://schemas.microsoft.com/office/drawing/2014/main" id="{C110AA00-3907-9CD1-07D0-9568A00CF0A4}"/>
            </a:ext>
          </a:extLst>
        </cdr:cNvPr>
        <cdr:cNvSpPr txBox="1"/>
      </cdr:nvSpPr>
      <cdr:spPr>
        <a:xfrm xmlns:a="http://schemas.openxmlformats.org/drawingml/2006/main">
          <a:off x="5208181" y="2166144"/>
          <a:ext cx="396949" cy="186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dirty="0">
              <a:latin typeface="Arial" panose="020B0604020202020204" pitchFamily="34" charset="0"/>
              <a:cs typeface="Arial" panose="020B0604020202020204" pitchFamily="34" charset="0"/>
            </a:rPr>
            <a:t>0.7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D6B3C-8802-3748-98BB-C306E01A54DB}" type="datetimeFigureOut">
              <a:rPr lang="en-FI" smtClean="0"/>
              <a:t>03/11/2023</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40A73-5DB9-1D43-9758-BA3CA55351BE}" type="slidenum">
              <a:rPr lang="en-FI" smtClean="0"/>
              <a:t>‹#›</a:t>
            </a:fld>
            <a:endParaRPr lang="en-FI"/>
          </a:p>
        </p:txBody>
      </p:sp>
    </p:spTree>
    <p:extLst>
      <p:ext uri="{BB962C8B-B14F-4D97-AF65-F5344CB8AC3E}">
        <p14:creationId xmlns:p14="http://schemas.microsoft.com/office/powerpoint/2010/main" val="189160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40A73-5DB9-1D43-9758-BA3CA55351BE}"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20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A840A73-5DB9-1D43-9758-BA3CA55351BE}" type="slidenum">
              <a:rPr lang="en-FI" smtClean="0"/>
              <a:t>4</a:t>
            </a:fld>
            <a:endParaRPr lang="en-FI"/>
          </a:p>
        </p:txBody>
      </p:sp>
    </p:spTree>
    <p:extLst>
      <p:ext uri="{BB962C8B-B14F-4D97-AF65-F5344CB8AC3E}">
        <p14:creationId xmlns:p14="http://schemas.microsoft.com/office/powerpoint/2010/main" val="341621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A840A73-5DB9-1D43-9758-BA3CA55351BE}" type="slidenum">
              <a:rPr lang="en-FI" smtClean="0"/>
              <a:t>8</a:t>
            </a:fld>
            <a:endParaRPr lang="en-FI"/>
          </a:p>
        </p:txBody>
      </p:sp>
    </p:spTree>
    <p:extLst>
      <p:ext uri="{BB962C8B-B14F-4D97-AF65-F5344CB8AC3E}">
        <p14:creationId xmlns:p14="http://schemas.microsoft.com/office/powerpoint/2010/main" val="194125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A840A73-5DB9-1D43-9758-BA3CA55351BE}" type="slidenum">
              <a:rPr lang="en-FI" smtClean="0"/>
              <a:t>11</a:t>
            </a:fld>
            <a:endParaRPr lang="en-FI"/>
          </a:p>
        </p:txBody>
      </p:sp>
    </p:spTree>
    <p:extLst>
      <p:ext uri="{BB962C8B-B14F-4D97-AF65-F5344CB8AC3E}">
        <p14:creationId xmlns:p14="http://schemas.microsoft.com/office/powerpoint/2010/main" val="2181914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C81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67C1-7BF0-3347-F9EA-0998D484608D}"/>
              </a:ext>
            </a:extLst>
          </p:cNvPr>
          <p:cNvSpPr>
            <a:spLocks noGrp="1"/>
          </p:cNvSpPr>
          <p:nvPr>
            <p:ph type="ctrTitle"/>
          </p:nvPr>
        </p:nvSpPr>
        <p:spPr>
          <a:xfrm>
            <a:off x="838200" y="2312894"/>
            <a:ext cx="10515600" cy="2922837"/>
          </a:xfrm>
        </p:spPr>
        <p:txBody>
          <a:bodyPr anchor="b">
            <a:normAutofit/>
          </a:bodyPr>
          <a:lstStyle>
            <a:lvl1pPr algn="l">
              <a:lnSpc>
                <a:spcPts val="7000"/>
              </a:lnSpc>
              <a:defRPr sz="7000">
                <a:solidFill>
                  <a:schemeClr val="bg1"/>
                </a:solidFill>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64DBDCB2-A3D4-CF86-465A-66CD8D03D322}"/>
              </a:ext>
            </a:extLst>
          </p:cNvPr>
          <p:cNvSpPr>
            <a:spLocks noGrp="1"/>
          </p:cNvSpPr>
          <p:nvPr>
            <p:ph type="subTitle" idx="1"/>
          </p:nvPr>
        </p:nvSpPr>
        <p:spPr>
          <a:xfrm>
            <a:off x="838200" y="5549152"/>
            <a:ext cx="10515600" cy="38554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FI" dirty="0"/>
          </a:p>
        </p:txBody>
      </p:sp>
      <p:sp>
        <p:nvSpPr>
          <p:cNvPr id="4" name="Date Placeholder 3">
            <a:extLst>
              <a:ext uri="{FF2B5EF4-FFF2-40B4-BE49-F238E27FC236}">
                <a16:creationId xmlns:a16="http://schemas.microsoft.com/office/drawing/2014/main" id="{45860943-CB1D-2EB0-FF7C-B216D3A6027A}"/>
              </a:ext>
            </a:extLst>
          </p:cNvPr>
          <p:cNvSpPr>
            <a:spLocks noGrp="1"/>
          </p:cNvSpPr>
          <p:nvPr>
            <p:ph type="dt" sz="half" idx="10"/>
          </p:nvPr>
        </p:nvSpPr>
        <p:spPr/>
        <p:txBody>
          <a:bodyPr/>
          <a:lstStyle>
            <a:lvl1pPr>
              <a:defRPr>
                <a:solidFill>
                  <a:schemeClr val="bg1"/>
                </a:solidFill>
              </a:defRPr>
            </a:lvl1pPr>
          </a:lstStyle>
          <a:p>
            <a:fld id="{5AFF66D1-F8AC-FB45-9AEA-7647EFD96892}" type="datetime1">
              <a:rPr lang="fi-FI" smtClean="0"/>
              <a:t>3.11.2023</a:t>
            </a:fld>
            <a:endParaRPr lang="en-FI"/>
          </a:p>
        </p:txBody>
      </p:sp>
      <p:sp>
        <p:nvSpPr>
          <p:cNvPr id="5" name="Footer Placeholder 4">
            <a:extLst>
              <a:ext uri="{FF2B5EF4-FFF2-40B4-BE49-F238E27FC236}">
                <a16:creationId xmlns:a16="http://schemas.microsoft.com/office/drawing/2014/main" id="{F3597293-FAB4-0831-BE71-39DBBFEA34F7}"/>
              </a:ext>
            </a:extLst>
          </p:cNvPr>
          <p:cNvSpPr>
            <a:spLocks noGrp="1"/>
          </p:cNvSpPr>
          <p:nvPr>
            <p:ph type="ftr" sz="quarter" idx="11"/>
          </p:nvPr>
        </p:nvSpPr>
        <p:spPr/>
        <p:txBody>
          <a:bodyPr/>
          <a:lstStyle>
            <a:lvl1pPr>
              <a:defRPr>
                <a:solidFill>
                  <a:schemeClr val="bg1"/>
                </a:solidFill>
              </a:defRPr>
            </a:lvl1p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3CF7303C-5341-C838-1533-C0542309E0BF}"/>
              </a:ext>
            </a:extLst>
          </p:cNvPr>
          <p:cNvSpPr>
            <a:spLocks noGrp="1"/>
          </p:cNvSpPr>
          <p:nvPr>
            <p:ph type="sldNum" sz="quarter" idx="12"/>
          </p:nvPr>
        </p:nvSpPr>
        <p:spPr/>
        <p:txBody>
          <a:bodyPr/>
          <a:lstStyle>
            <a:lvl1pPr>
              <a:defRPr>
                <a:solidFill>
                  <a:schemeClr val="bg1"/>
                </a:solidFill>
              </a:defRPr>
            </a:lvl1pPr>
          </a:lstStyle>
          <a:p>
            <a:fld id="{60A883DE-ED4A-4944-A559-AAF4A98C3567}" type="slidenum">
              <a:rPr lang="en-FI" smtClean="0"/>
              <a:pPr/>
              <a:t>‹#›</a:t>
            </a:fld>
            <a:endParaRPr lang="en-FI"/>
          </a:p>
        </p:txBody>
      </p:sp>
      <p:pic>
        <p:nvPicPr>
          <p:cNvPr id="11" name="Picture 10">
            <a:extLst>
              <a:ext uri="{FF2B5EF4-FFF2-40B4-BE49-F238E27FC236}">
                <a16:creationId xmlns:a16="http://schemas.microsoft.com/office/drawing/2014/main" id="{FB61FA1E-FD65-CA90-50CB-5E52042DCA27}"/>
              </a:ext>
            </a:extLst>
          </p:cNvPr>
          <p:cNvPicPr>
            <a:picLocks noChangeAspect="1"/>
          </p:cNvPicPr>
          <p:nvPr userDrawn="1"/>
        </p:nvPicPr>
        <p:blipFill>
          <a:blip r:embed="rId2"/>
          <a:srcRect/>
          <a:stretch/>
        </p:blipFill>
        <p:spPr>
          <a:xfrm>
            <a:off x="838200" y="1376221"/>
            <a:ext cx="2991319" cy="440826"/>
          </a:xfrm>
          <a:prstGeom prst="rect">
            <a:avLst/>
          </a:prstGeom>
        </p:spPr>
      </p:pic>
    </p:spTree>
    <p:extLst>
      <p:ext uri="{BB962C8B-B14F-4D97-AF65-F5344CB8AC3E}">
        <p14:creationId xmlns:p14="http://schemas.microsoft.com/office/powerpoint/2010/main" val="259030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CADB-C385-3EE2-5F15-FD74370F63A9}"/>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7EABAE64-7625-0CDD-32B4-0194A6A7FF60}"/>
              </a:ext>
            </a:extLst>
          </p:cNvPr>
          <p:cNvSpPr>
            <a:spLocks noGrp="1"/>
          </p:cNvSpPr>
          <p:nvPr>
            <p:ph type="dt" sz="half" idx="10"/>
          </p:nvPr>
        </p:nvSpPr>
        <p:spPr/>
        <p:txBody>
          <a:bodyPr/>
          <a:lstStyle/>
          <a:p>
            <a:fld id="{1A57EE17-346F-B848-903E-19CC716E28F5}" type="datetime1">
              <a:rPr lang="fi-FI" smtClean="0"/>
              <a:t>3.11.2023</a:t>
            </a:fld>
            <a:endParaRPr lang="en-FI"/>
          </a:p>
        </p:txBody>
      </p:sp>
      <p:sp>
        <p:nvSpPr>
          <p:cNvPr id="4" name="Footer Placeholder 3">
            <a:extLst>
              <a:ext uri="{FF2B5EF4-FFF2-40B4-BE49-F238E27FC236}">
                <a16:creationId xmlns:a16="http://schemas.microsoft.com/office/drawing/2014/main" id="{62B6FA98-F615-C15C-329E-2AFFEC9ABD2A}"/>
              </a:ext>
            </a:extLst>
          </p:cNvPr>
          <p:cNvSpPr>
            <a:spLocks noGrp="1"/>
          </p:cNvSpPr>
          <p:nvPr>
            <p:ph type="ftr" sz="quarter" idx="11"/>
          </p:nvPr>
        </p:nvSpPr>
        <p:spPr/>
        <p:txBody>
          <a:bodyPr/>
          <a:lstStyle/>
          <a:p>
            <a:r>
              <a:rPr lang="en-GB" dirty="0"/>
              <a:t>Presentaation nimi</a:t>
            </a:r>
            <a:endParaRPr lang="en-FI" dirty="0"/>
          </a:p>
        </p:txBody>
      </p:sp>
      <p:sp>
        <p:nvSpPr>
          <p:cNvPr id="5" name="Slide Number Placeholder 4">
            <a:extLst>
              <a:ext uri="{FF2B5EF4-FFF2-40B4-BE49-F238E27FC236}">
                <a16:creationId xmlns:a16="http://schemas.microsoft.com/office/drawing/2014/main" id="{83E0D6FE-474C-413B-840B-95D8E8B41EE2}"/>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24608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5D263-42A3-098E-B60A-87D319FFB3D1}"/>
              </a:ext>
            </a:extLst>
          </p:cNvPr>
          <p:cNvSpPr>
            <a:spLocks noGrp="1"/>
          </p:cNvSpPr>
          <p:nvPr>
            <p:ph type="dt" sz="half" idx="10"/>
          </p:nvPr>
        </p:nvSpPr>
        <p:spPr/>
        <p:txBody>
          <a:bodyPr/>
          <a:lstStyle/>
          <a:p>
            <a:fld id="{7E4AEDD5-568A-494E-A954-6A69E3A124D5}" type="datetime1">
              <a:rPr lang="fi-FI" smtClean="0"/>
              <a:t>3.11.2023</a:t>
            </a:fld>
            <a:endParaRPr lang="en-FI"/>
          </a:p>
        </p:txBody>
      </p:sp>
      <p:sp>
        <p:nvSpPr>
          <p:cNvPr id="3" name="Footer Placeholder 2">
            <a:extLst>
              <a:ext uri="{FF2B5EF4-FFF2-40B4-BE49-F238E27FC236}">
                <a16:creationId xmlns:a16="http://schemas.microsoft.com/office/drawing/2014/main" id="{128A9F78-1114-6D85-8A83-BF46DE4FEE8F}"/>
              </a:ext>
            </a:extLst>
          </p:cNvPr>
          <p:cNvSpPr>
            <a:spLocks noGrp="1"/>
          </p:cNvSpPr>
          <p:nvPr>
            <p:ph type="ftr" sz="quarter" idx="11"/>
          </p:nvPr>
        </p:nvSpPr>
        <p:spPr/>
        <p:txBody>
          <a:bodyPr/>
          <a:lstStyle/>
          <a:p>
            <a:r>
              <a:rPr lang="en-GB" dirty="0"/>
              <a:t>Presentaation nimi</a:t>
            </a:r>
            <a:endParaRPr lang="en-FI" dirty="0"/>
          </a:p>
        </p:txBody>
      </p:sp>
      <p:sp>
        <p:nvSpPr>
          <p:cNvPr id="4" name="Slide Number Placeholder 3">
            <a:extLst>
              <a:ext uri="{FF2B5EF4-FFF2-40B4-BE49-F238E27FC236}">
                <a16:creationId xmlns:a16="http://schemas.microsoft.com/office/drawing/2014/main" id="{19971FFA-33A7-EF34-9DF2-68F28CF2D3D2}"/>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418592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EC55-941E-1DF8-CDD8-315DD110FA0A}"/>
              </a:ext>
            </a:extLst>
          </p:cNvPr>
          <p:cNvSpPr>
            <a:spLocks noGrp="1"/>
          </p:cNvSpPr>
          <p:nvPr>
            <p:ph type="title"/>
          </p:nvPr>
        </p:nvSpPr>
        <p:spPr>
          <a:xfrm>
            <a:off x="831850" y="1709738"/>
            <a:ext cx="10515600" cy="4109171"/>
          </a:xfrm>
        </p:spPr>
        <p:txBody>
          <a:bodyPr anchor="b">
            <a:normAutofit/>
          </a:bodyPr>
          <a:lstStyle>
            <a:lvl1pPr algn="r">
              <a:defRPr sz="7000">
                <a:solidFill>
                  <a:schemeClr val="bg1"/>
                </a:solidFill>
              </a:defRPr>
            </a:lvl1pPr>
          </a:lstStyle>
          <a:p>
            <a:r>
              <a:rPr lang="en-GB" dirty="0"/>
              <a:t>Click to edit Master title style</a:t>
            </a:r>
            <a:endParaRPr lang="en-FI" dirty="0"/>
          </a:p>
        </p:txBody>
      </p:sp>
      <p:sp>
        <p:nvSpPr>
          <p:cNvPr id="4" name="Date Placeholder 3">
            <a:extLst>
              <a:ext uri="{FF2B5EF4-FFF2-40B4-BE49-F238E27FC236}">
                <a16:creationId xmlns:a16="http://schemas.microsoft.com/office/drawing/2014/main" id="{ADDE2F6E-0EBD-C911-51B7-F749C6E7EEF2}"/>
              </a:ext>
            </a:extLst>
          </p:cNvPr>
          <p:cNvSpPr>
            <a:spLocks noGrp="1"/>
          </p:cNvSpPr>
          <p:nvPr>
            <p:ph type="dt" sz="half" idx="10"/>
          </p:nvPr>
        </p:nvSpPr>
        <p:spPr/>
        <p:txBody>
          <a:bodyPr/>
          <a:lstStyle>
            <a:lvl1pPr>
              <a:defRPr>
                <a:solidFill>
                  <a:schemeClr val="bg1"/>
                </a:solidFill>
              </a:defRPr>
            </a:lvl1pPr>
          </a:lstStyle>
          <a:p>
            <a:fld id="{00F8AB02-67E8-7A42-9ADD-A0C48223DE90}" type="datetime1">
              <a:rPr lang="fi-FI" smtClean="0"/>
              <a:t>3.11.2023</a:t>
            </a:fld>
            <a:endParaRPr lang="en-FI" dirty="0"/>
          </a:p>
        </p:txBody>
      </p:sp>
      <p:sp>
        <p:nvSpPr>
          <p:cNvPr id="5" name="Footer Placeholder 4">
            <a:extLst>
              <a:ext uri="{FF2B5EF4-FFF2-40B4-BE49-F238E27FC236}">
                <a16:creationId xmlns:a16="http://schemas.microsoft.com/office/drawing/2014/main" id="{18DC69C2-2C02-A0E9-5688-D3174BFE3B76}"/>
              </a:ext>
            </a:extLst>
          </p:cNvPr>
          <p:cNvSpPr>
            <a:spLocks noGrp="1"/>
          </p:cNvSpPr>
          <p:nvPr>
            <p:ph type="ftr" sz="quarter" idx="11"/>
          </p:nvPr>
        </p:nvSpPr>
        <p:spPr/>
        <p:txBody>
          <a:bodyPr/>
          <a:lstStyle>
            <a:lvl1pPr>
              <a:defRPr>
                <a:solidFill>
                  <a:schemeClr val="bg1"/>
                </a:solidFill>
              </a:defRPr>
            </a:lvl1pPr>
          </a:lstStyle>
          <a:p>
            <a:r>
              <a:rPr lang="en-GB"/>
              <a:t>Presentaation nimi</a:t>
            </a:r>
            <a:endParaRPr lang="en-FI" dirty="0"/>
          </a:p>
        </p:txBody>
      </p:sp>
      <p:sp>
        <p:nvSpPr>
          <p:cNvPr id="6" name="Slide Number Placeholder 5">
            <a:extLst>
              <a:ext uri="{FF2B5EF4-FFF2-40B4-BE49-F238E27FC236}">
                <a16:creationId xmlns:a16="http://schemas.microsoft.com/office/drawing/2014/main" id="{88AA52D3-AEC8-2164-37E7-2BF7F2802B74}"/>
              </a:ext>
            </a:extLst>
          </p:cNvPr>
          <p:cNvSpPr>
            <a:spLocks noGrp="1"/>
          </p:cNvSpPr>
          <p:nvPr>
            <p:ph type="sldNum" sz="quarter" idx="12"/>
          </p:nvPr>
        </p:nvSpPr>
        <p:spPr/>
        <p:txBody>
          <a:bodyPr/>
          <a:lstStyle>
            <a:lvl1pPr>
              <a:defRPr>
                <a:solidFill>
                  <a:schemeClr val="bg1"/>
                </a:solidFill>
              </a:defRPr>
            </a:lvl1pPr>
          </a:lstStyle>
          <a:p>
            <a:fld id="{60A883DE-ED4A-4944-A559-AAF4A98C3567}" type="slidenum">
              <a:rPr lang="en-FI" smtClean="0"/>
              <a:pPr/>
              <a:t>‹#›</a:t>
            </a:fld>
            <a:endParaRPr lang="en-FI"/>
          </a:p>
        </p:txBody>
      </p:sp>
      <p:pic>
        <p:nvPicPr>
          <p:cNvPr id="7" name="Picture 6">
            <a:extLst>
              <a:ext uri="{FF2B5EF4-FFF2-40B4-BE49-F238E27FC236}">
                <a16:creationId xmlns:a16="http://schemas.microsoft.com/office/drawing/2014/main" id="{745FF424-7F1E-F3B8-9668-8E98363E1D86}"/>
              </a:ext>
            </a:extLst>
          </p:cNvPr>
          <p:cNvPicPr>
            <a:picLocks noChangeAspect="1"/>
          </p:cNvPicPr>
          <p:nvPr userDrawn="1"/>
        </p:nvPicPr>
        <p:blipFill>
          <a:blip r:embed="rId3"/>
          <a:srcRect/>
          <a:stretch/>
        </p:blipFill>
        <p:spPr>
          <a:xfrm>
            <a:off x="10204928" y="324253"/>
            <a:ext cx="1649158" cy="248835"/>
          </a:xfrm>
          <a:prstGeom prst="rect">
            <a:avLst/>
          </a:prstGeom>
        </p:spPr>
      </p:pic>
      <p:cxnSp>
        <p:nvCxnSpPr>
          <p:cNvPr id="8" name="Straight Connector 7">
            <a:extLst>
              <a:ext uri="{FF2B5EF4-FFF2-40B4-BE49-F238E27FC236}">
                <a16:creationId xmlns:a16="http://schemas.microsoft.com/office/drawing/2014/main" id="{92CC4D99-2CC3-3202-4150-479E683042F6}"/>
              </a:ext>
            </a:extLst>
          </p:cNvPr>
          <p:cNvCxnSpPr/>
          <p:nvPr userDrawn="1"/>
        </p:nvCxnSpPr>
        <p:spPr>
          <a:xfrm>
            <a:off x="838200" y="6347804"/>
            <a:ext cx="10515600" cy="0"/>
          </a:xfrm>
          <a:prstGeom prst="line">
            <a:avLst/>
          </a:prstGeom>
          <a:ln w="15875">
            <a:solidFill>
              <a:srgbClr val="C81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44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31F3-83BE-9E9E-0E28-469C0E2279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39FC23FA-79F0-67E0-03BA-6DB6F6295CD2}"/>
              </a:ext>
            </a:extLst>
          </p:cNvPr>
          <p:cNvSpPr>
            <a:spLocks noGrp="1"/>
          </p:cNvSpPr>
          <p:nvPr>
            <p:ph idx="1"/>
          </p:nvPr>
        </p:nvSpPr>
        <p:spPr>
          <a:xfrm>
            <a:off x="5183188" y="457201"/>
            <a:ext cx="6172200" cy="5403850"/>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Text Placeholder 3">
            <a:extLst>
              <a:ext uri="{FF2B5EF4-FFF2-40B4-BE49-F238E27FC236}">
                <a16:creationId xmlns:a16="http://schemas.microsoft.com/office/drawing/2014/main" id="{F9BBFC77-C8ED-7276-FBAE-260C0186EA37}"/>
              </a:ext>
            </a:extLst>
          </p:cNvPr>
          <p:cNvSpPr>
            <a:spLocks noGrp="1"/>
          </p:cNvSpPr>
          <p:nvPr>
            <p:ph type="body" sz="half" idx="2"/>
          </p:nvPr>
        </p:nvSpPr>
        <p:spPr>
          <a:xfrm>
            <a:off x="839788" y="2395870"/>
            <a:ext cx="3932237" cy="34731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0F5C63B-499B-8FD8-A632-38B4E684A706}"/>
              </a:ext>
            </a:extLst>
          </p:cNvPr>
          <p:cNvSpPr>
            <a:spLocks noGrp="1"/>
          </p:cNvSpPr>
          <p:nvPr>
            <p:ph type="dt" sz="half" idx="10"/>
          </p:nvPr>
        </p:nvSpPr>
        <p:spPr/>
        <p:txBody>
          <a:bodyPr/>
          <a:lstStyle/>
          <a:p>
            <a:fld id="{187D6568-CDFD-EB46-9BAB-A69ACF543F8C}" type="datetime1">
              <a:rPr lang="fi-FI" smtClean="0"/>
              <a:t>3.11.2023</a:t>
            </a:fld>
            <a:endParaRPr lang="en-FI"/>
          </a:p>
        </p:txBody>
      </p:sp>
      <p:sp>
        <p:nvSpPr>
          <p:cNvPr id="6" name="Footer Placeholder 5">
            <a:extLst>
              <a:ext uri="{FF2B5EF4-FFF2-40B4-BE49-F238E27FC236}">
                <a16:creationId xmlns:a16="http://schemas.microsoft.com/office/drawing/2014/main" id="{8EAE4A64-3444-E28B-5CFA-4A43A12626FF}"/>
              </a:ext>
            </a:extLst>
          </p:cNvPr>
          <p:cNvSpPr>
            <a:spLocks noGrp="1"/>
          </p:cNvSpPr>
          <p:nvPr>
            <p:ph type="ftr" sz="quarter" idx="11"/>
          </p:nvPr>
        </p:nvSpPr>
        <p:spPr/>
        <p:txBody>
          <a:bodyPr/>
          <a:lstStyle/>
          <a:p>
            <a:r>
              <a:rPr lang="en-GB" dirty="0"/>
              <a:t>Presentaation nimi</a:t>
            </a:r>
            <a:endParaRPr lang="en-FI" dirty="0"/>
          </a:p>
        </p:txBody>
      </p:sp>
      <p:sp>
        <p:nvSpPr>
          <p:cNvPr id="7" name="Slide Number Placeholder 6">
            <a:extLst>
              <a:ext uri="{FF2B5EF4-FFF2-40B4-BE49-F238E27FC236}">
                <a16:creationId xmlns:a16="http://schemas.microsoft.com/office/drawing/2014/main" id="{D13C510D-F105-BF0A-B50D-A6F887158DF8}"/>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262931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7C05-E113-155A-366B-BF9341819A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F0B542BD-1CF8-4838-4D7E-D1D68E3BF4B3}"/>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90F83A54-18E0-A2BC-6EAA-AF19E66AD38E}"/>
              </a:ext>
            </a:extLst>
          </p:cNvPr>
          <p:cNvSpPr>
            <a:spLocks noGrp="1"/>
          </p:cNvSpPr>
          <p:nvPr>
            <p:ph type="body" sz="half" idx="2"/>
          </p:nvPr>
        </p:nvSpPr>
        <p:spPr>
          <a:xfrm>
            <a:off x="839788" y="2395870"/>
            <a:ext cx="3932237" cy="3473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492CB265-35F4-2CDC-413D-C71D810047C0}"/>
              </a:ext>
            </a:extLst>
          </p:cNvPr>
          <p:cNvSpPr>
            <a:spLocks noGrp="1"/>
          </p:cNvSpPr>
          <p:nvPr>
            <p:ph type="dt" sz="half" idx="10"/>
          </p:nvPr>
        </p:nvSpPr>
        <p:spPr/>
        <p:txBody>
          <a:bodyPr/>
          <a:lstStyle/>
          <a:p>
            <a:fld id="{444D38DE-8D52-FA43-BB23-1E80741F1DBD}" type="datetime1">
              <a:rPr lang="fi-FI" smtClean="0"/>
              <a:t>3.11.2023</a:t>
            </a:fld>
            <a:endParaRPr lang="en-FI"/>
          </a:p>
        </p:txBody>
      </p:sp>
      <p:sp>
        <p:nvSpPr>
          <p:cNvPr id="6" name="Footer Placeholder 5">
            <a:extLst>
              <a:ext uri="{FF2B5EF4-FFF2-40B4-BE49-F238E27FC236}">
                <a16:creationId xmlns:a16="http://schemas.microsoft.com/office/drawing/2014/main" id="{A7204056-4E7F-8768-FAF1-70E8BD9AC99B}"/>
              </a:ext>
            </a:extLst>
          </p:cNvPr>
          <p:cNvSpPr>
            <a:spLocks noGrp="1"/>
          </p:cNvSpPr>
          <p:nvPr>
            <p:ph type="ftr" sz="quarter" idx="11"/>
          </p:nvPr>
        </p:nvSpPr>
        <p:spPr/>
        <p:txBody>
          <a:bodyPr/>
          <a:lstStyle/>
          <a:p>
            <a:r>
              <a:rPr lang="en-GB" dirty="0"/>
              <a:t>Presentaation nimi</a:t>
            </a:r>
            <a:endParaRPr lang="en-FI" dirty="0"/>
          </a:p>
        </p:txBody>
      </p:sp>
      <p:sp>
        <p:nvSpPr>
          <p:cNvPr id="7" name="Slide Number Placeholder 6">
            <a:extLst>
              <a:ext uri="{FF2B5EF4-FFF2-40B4-BE49-F238E27FC236}">
                <a16:creationId xmlns:a16="http://schemas.microsoft.com/office/drawing/2014/main" id="{92DBD3A9-9270-68F8-14DF-CBDF74018949}"/>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407846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494A-30B7-0D8B-F783-EEA06E66BCDD}"/>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76813CE1-BEF8-5D55-FF04-FB9E84AB46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8A5DBB85-B4EA-6316-E569-AABB3CA6D6DB}"/>
              </a:ext>
            </a:extLst>
          </p:cNvPr>
          <p:cNvSpPr>
            <a:spLocks noGrp="1"/>
          </p:cNvSpPr>
          <p:nvPr>
            <p:ph type="dt" sz="half" idx="10"/>
          </p:nvPr>
        </p:nvSpPr>
        <p:spPr/>
        <p:txBody>
          <a:bodyPr/>
          <a:lstStyle/>
          <a:p>
            <a:fld id="{A0404F85-BAEC-304B-ADB7-D48D7EC2D57B}" type="datetime1">
              <a:rPr lang="fi-FI" smtClean="0"/>
              <a:t>3.11.2023</a:t>
            </a:fld>
            <a:endParaRPr lang="en-FI"/>
          </a:p>
        </p:txBody>
      </p:sp>
      <p:sp>
        <p:nvSpPr>
          <p:cNvPr id="5" name="Footer Placeholder 4">
            <a:extLst>
              <a:ext uri="{FF2B5EF4-FFF2-40B4-BE49-F238E27FC236}">
                <a16:creationId xmlns:a16="http://schemas.microsoft.com/office/drawing/2014/main" id="{9AC9B209-FCB3-8597-9485-1641B2C7A608}"/>
              </a:ext>
            </a:extLst>
          </p:cNvPr>
          <p:cNvSpPr>
            <a:spLocks noGrp="1"/>
          </p:cNvSpPr>
          <p:nvPr>
            <p:ph type="ftr" sz="quarter" idx="11"/>
          </p:nvPr>
        </p:nvSpPr>
        <p:spPr/>
        <p:txBody>
          <a:body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3EC10FC5-1866-8AFC-0166-2EAE5D4E9A03}"/>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1408088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B3F08E-90E0-9069-EFAE-6B60C3B2F848}"/>
              </a:ext>
            </a:extLst>
          </p:cNvPr>
          <p:cNvSpPr>
            <a:spLocks noGrp="1"/>
          </p:cNvSpPr>
          <p:nvPr>
            <p:ph type="title" orient="vert"/>
          </p:nvPr>
        </p:nvSpPr>
        <p:spPr>
          <a:xfrm>
            <a:off x="8724900" y="730101"/>
            <a:ext cx="2628900" cy="5446861"/>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385A8940-4C17-E194-86BB-A8ECE06E5D9B}"/>
              </a:ext>
            </a:extLst>
          </p:cNvPr>
          <p:cNvSpPr>
            <a:spLocks noGrp="1"/>
          </p:cNvSpPr>
          <p:nvPr>
            <p:ph type="body" orient="vert" idx="1"/>
          </p:nvPr>
        </p:nvSpPr>
        <p:spPr>
          <a:xfrm>
            <a:off x="838200" y="730101"/>
            <a:ext cx="7734300" cy="544686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7DDBE37C-15AD-B656-609E-FCBDBE55820B}"/>
              </a:ext>
            </a:extLst>
          </p:cNvPr>
          <p:cNvSpPr>
            <a:spLocks noGrp="1"/>
          </p:cNvSpPr>
          <p:nvPr>
            <p:ph type="dt" sz="half" idx="10"/>
          </p:nvPr>
        </p:nvSpPr>
        <p:spPr/>
        <p:txBody>
          <a:bodyPr/>
          <a:lstStyle/>
          <a:p>
            <a:fld id="{A1863689-A96D-554A-8E62-200D08D00B3B}" type="datetime1">
              <a:rPr lang="fi-FI" smtClean="0"/>
              <a:t>3.11.2023</a:t>
            </a:fld>
            <a:endParaRPr lang="en-FI"/>
          </a:p>
        </p:txBody>
      </p:sp>
      <p:sp>
        <p:nvSpPr>
          <p:cNvPr id="5" name="Footer Placeholder 4">
            <a:extLst>
              <a:ext uri="{FF2B5EF4-FFF2-40B4-BE49-F238E27FC236}">
                <a16:creationId xmlns:a16="http://schemas.microsoft.com/office/drawing/2014/main" id="{9B1BDC04-9B40-8979-28DD-10C96E0D0087}"/>
              </a:ext>
            </a:extLst>
          </p:cNvPr>
          <p:cNvSpPr>
            <a:spLocks noGrp="1"/>
          </p:cNvSpPr>
          <p:nvPr>
            <p:ph type="ftr" sz="quarter" idx="11"/>
          </p:nvPr>
        </p:nvSpPr>
        <p:spPr/>
        <p:txBody>
          <a:body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0F12BE4F-67AD-7411-48E8-D575A4DCD19C}"/>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63585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67C1-7BF0-3347-F9EA-0998D484608D}"/>
              </a:ext>
            </a:extLst>
          </p:cNvPr>
          <p:cNvSpPr>
            <a:spLocks noGrp="1"/>
          </p:cNvSpPr>
          <p:nvPr>
            <p:ph type="ctrTitle"/>
          </p:nvPr>
        </p:nvSpPr>
        <p:spPr>
          <a:xfrm>
            <a:off x="838200" y="2312894"/>
            <a:ext cx="10515600" cy="2922837"/>
          </a:xfrm>
        </p:spPr>
        <p:txBody>
          <a:bodyPr anchor="ctr" anchorCtr="0">
            <a:normAutofit/>
          </a:bodyPr>
          <a:lstStyle>
            <a:lvl1pPr algn="ctr">
              <a:lnSpc>
                <a:spcPts val="5500"/>
              </a:lnSpc>
              <a:defRPr sz="6000">
                <a:solidFill>
                  <a:srgbClr val="C8102E"/>
                </a:solidFill>
              </a:defRPr>
            </a:lvl1pPr>
          </a:lstStyle>
          <a:p>
            <a:r>
              <a:rPr lang="en-GB" dirty="0"/>
              <a:t>Click to edit Master title style</a:t>
            </a:r>
            <a:endParaRPr lang="en-FI" dirty="0"/>
          </a:p>
        </p:txBody>
      </p:sp>
      <p:sp>
        <p:nvSpPr>
          <p:cNvPr id="4" name="Date Placeholder 3">
            <a:extLst>
              <a:ext uri="{FF2B5EF4-FFF2-40B4-BE49-F238E27FC236}">
                <a16:creationId xmlns:a16="http://schemas.microsoft.com/office/drawing/2014/main" id="{45860943-CB1D-2EB0-FF7C-B216D3A6027A}"/>
              </a:ext>
            </a:extLst>
          </p:cNvPr>
          <p:cNvSpPr>
            <a:spLocks noGrp="1"/>
          </p:cNvSpPr>
          <p:nvPr>
            <p:ph type="dt" sz="half" idx="10"/>
          </p:nvPr>
        </p:nvSpPr>
        <p:spPr/>
        <p:txBody>
          <a:bodyPr/>
          <a:lstStyle>
            <a:lvl1pPr>
              <a:defRPr>
                <a:solidFill>
                  <a:schemeClr val="bg1"/>
                </a:solidFill>
              </a:defRPr>
            </a:lvl1pPr>
          </a:lstStyle>
          <a:p>
            <a:fld id="{BCB64FEF-04BF-784F-98E7-79B6D61AB10B}" type="datetime1">
              <a:rPr lang="fi-FI" smtClean="0"/>
              <a:t>3.11.2023</a:t>
            </a:fld>
            <a:endParaRPr lang="en-FI"/>
          </a:p>
        </p:txBody>
      </p:sp>
      <p:sp>
        <p:nvSpPr>
          <p:cNvPr id="5" name="Footer Placeholder 4">
            <a:extLst>
              <a:ext uri="{FF2B5EF4-FFF2-40B4-BE49-F238E27FC236}">
                <a16:creationId xmlns:a16="http://schemas.microsoft.com/office/drawing/2014/main" id="{F3597293-FAB4-0831-BE71-39DBBFEA34F7}"/>
              </a:ext>
            </a:extLst>
          </p:cNvPr>
          <p:cNvSpPr>
            <a:spLocks noGrp="1"/>
          </p:cNvSpPr>
          <p:nvPr>
            <p:ph type="ftr" sz="quarter" idx="11"/>
          </p:nvPr>
        </p:nvSpPr>
        <p:spPr/>
        <p:txBody>
          <a:bodyPr/>
          <a:lstStyle>
            <a:lvl1pPr>
              <a:defRPr>
                <a:solidFill>
                  <a:schemeClr val="bg1"/>
                </a:solidFill>
              </a:defRPr>
            </a:lvl1p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3CF7303C-5341-C838-1533-C0542309E0BF}"/>
              </a:ext>
            </a:extLst>
          </p:cNvPr>
          <p:cNvSpPr>
            <a:spLocks noGrp="1"/>
          </p:cNvSpPr>
          <p:nvPr>
            <p:ph type="sldNum" sz="quarter" idx="12"/>
          </p:nvPr>
        </p:nvSpPr>
        <p:spPr/>
        <p:txBody>
          <a:bodyPr/>
          <a:lstStyle>
            <a:lvl1pPr>
              <a:defRPr>
                <a:solidFill>
                  <a:schemeClr val="bg1"/>
                </a:solidFill>
              </a:defRPr>
            </a:lvl1pPr>
          </a:lstStyle>
          <a:p>
            <a:fld id="{60A883DE-ED4A-4944-A559-AAF4A98C3567}" type="slidenum">
              <a:rPr lang="en-FI" smtClean="0"/>
              <a:pPr/>
              <a:t>‹#›</a:t>
            </a:fld>
            <a:endParaRPr lang="en-FI"/>
          </a:p>
        </p:txBody>
      </p:sp>
      <p:pic>
        <p:nvPicPr>
          <p:cNvPr id="11" name="Picture 10">
            <a:extLst>
              <a:ext uri="{FF2B5EF4-FFF2-40B4-BE49-F238E27FC236}">
                <a16:creationId xmlns:a16="http://schemas.microsoft.com/office/drawing/2014/main" id="{FB61FA1E-FD65-CA90-50CB-5E52042DCA27}"/>
              </a:ext>
            </a:extLst>
          </p:cNvPr>
          <p:cNvPicPr>
            <a:picLocks noChangeAspect="1"/>
          </p:cNvPicPr>
          <p:nvPr userDrawn="1"/>
        </p:nvPicPr>
        <p:blipFill>
          <a:blip r:embed="rId2"/>
          <a:srcRect/>
          <a:stretch/>
        </p:blipFill>
        <p:spPr>
          <a:xfrm>
            <a:off x="4600340" y="1376221"/>
            <a:ext cx="2991319" cy="440825"/>
          </a:xfrm>
          <a:prstGeom prst="rect">
            <a:avLst/>
          </a:prstGeom>
        </p:spPr>
      </p:pic>
    </p:spTree>
    <p:extLst>
      <p:ext uri="{BB962C8B-B14F-4D97-AF65-F5344CB8AC3E}">
        <p14:creationId xmlns:p14="http://schemas.microsoft.com/office/powerpoint/2010/main" val="42643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67C1-7BF0-3347-F9EA-0998D484608D}"/>
              </a:ext>
            </a:extLst>
          </p:cNvPr>
          <p:cNvSpPr>
            <a:spLocks noGrp="1"/>
          </p:cNvSpPr>
          <p:nvPr>
            <p:ph type="ctrTitle"/>
          </p:nvPr>
        </p:nvSpPr>
        <p:spPr>
          <a:xfrm>
            <a:off x="838200" y="2312894"/>
            <a:ext cx="10515600" cy="2922837"/>
          </a:xfrm>
        </p:spPr>
        <p:txBody>
          <a:bodyPr anchor="b">
            <a:normAutofit/>
          </a:bodyPr>
          <a:lstStyle>
            <a:lvl1pPr algn="l">
              <a:lnSpc>
                <a:spcPts val="7000"/>
              </a:lnSpc>
              <a:defRPr sz="7000">
                <a:solidFill>
                  <a:srgbClr val="C8102E"/>
                </a:solidFill>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64DBDCB2-A3D4-CF86-465A-66CD8D03D322}"/>
              </a:ext>
            </a:extLst>
          </p:cNvPr>
          <p:cNvSpPr>
            <a:spLocks noGrp="1"/>
          </p:cNvSpPr>
          <p:nvPr>
            <p:ph type="subTitle" idx="1"/>
          </p:nvPr>
        </p:nvSpPr>
        <p:spPr>
          <a:xfrm>
            <a:off x="838200" y="5549152"/>
            <a:ext cx="10515600" cy="38554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FI" dirty="0"/>
          </a:p>
        </p:txBody>
      </p:sp>
      <p:sp>
        <p:nvSpPr>
          <p:cNvPr id="4" name="Date Placeholder 3">
            <a:extLst>
              <a:ext uri="{FF2B5EF4-FFF2-40B4-BE49-F238E27FC236}">
                <a16:creationId xmlns:a16="http://schemas.microsoft.com/office/drawing/2014/main" id="{45860943-CB1D-2EB0-FF7C-B216D3A6027A}"/>
              </a:ext>
            </a:extLst>
          </p:cNvPr>
          <p:cNvSpPr>
            <a:spLocks noGrp="1"/>
          </p:cNvSpPr>
          <p:nvPr>
            <p:ph type="dt" sz="half" idx="10"/>
          </p:nvPr>
        </p:nvSpPr>
        <p:spPr/>
        <p:txBody>
          <a:bodyPr/>
          <a:lstStyle>
            <a:lvl1pPr>
              <a:defRPr>
                <a:solidFill>
                  <a:schemeClr val="bg1"/>
                </a:solidFill>
              </a:defRPr>
            </a:lvl1pPr>
          </a:lstStyle>
          <a:p>
            <a:fld id="{F5D22E5C-8177-6448-B8B4-FB27D926589F}" type="datetime1">
              <a:rPr lang="fi-FI" smtClean="0"/>
              <a:t>3.11.2023</a:t>
            </a:fld>
            <a:endParaRPr lang="en-FI"/>
          </a:p>
        </p:txBody>
      </p:sp>
      <p:sp>
        <p:nvSpPr>
          <p:cNvPr id="5" name="Footer Placeholder 4">
            <a:extLst>
              <a:ext uri="{FF2B5EF4-FFF2-40B4-BE49-F238E27FC236}">
                <a16:creationId xmlns:a16="http://schemas.microsoft.com/office/drawing/2014/main" id="{F3597293-FAB4-0831-BE71-39DBBFEA34F7}"/>
              </a:ext>
            </a:extLst>
          </p:cNvPr>
          <p:cNvSpPr>
            <a:spLocks noGrp="1"/>
          </p:cNvSpPr>
          <p:nvPr>
            <p:ph type="ftr" sz="quarter" idx="11"/>
          </p:nvPr>
        </p:nvSpPr>
        <p:spPr/>
        <p:txBody>
          <a:bodyPr/>
          <a:lstStyle>
            <a:lvl1pPr>
              <a:defRPr>
                <a:solidFill>
                  <a:schemeClr val="bg1"/>
                </a:solidFill>
              </a:defRPr>
            </a:lvl1p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3CF7303C-5341-C838-1533-C0542309E0BF}"/>
              </a:ext>
            </a:extLst>
          </p:cNvPr>
          <p:cNvSpPr>
            <a:spLocks noGrp="1"/>
          </p:cNvSpPr>
          <p:nvPr>
            <p:ph type="sldNum" sz="quarter" idx="12"/>
          </p:nvPr>
        </p:nvSpPr>
        <p:spPr/>
        <p:txBody>
          <a:bodyPr/>
          <a:lstStyle>
            <a:lvl1pPr>
              <a:defRPr>
                <a:solidFill>
                  <a:schemeClr val="bg1"/>
                </a:solidFill>
              </a:defRPr>
            </a:lvl1pPr>
          </a:lstStyle>
          <a:p>
            <a:fld id="{60A883DE-ED4A-4944-A559-AAF4A98C3567}" type="slidenum">
              <a:rPr lang="en-FI" smtClean="0"/>
              <a:pPr/>
              <a:t>‹#›</a:t>
            </a:fld>
            <a:endParaRPr lang="en-FI"/>
          </a:p>
        </p:txBody>
      </p:sp>
      <p:pic>
        <p:nvPicPr>
          <p:cNvPr id="11" name="Picture 10">
            <a:extLst>
              <a:ext uri="{FF2B5EF4-FFF2-40B4-BE49-F238E27FC236}">
                <a16:creationId xmlns:a16="http://schemas.microsoft.com/office/drawing/2014/main" id="{FB61FA1E-FD65-CA90-50CB-5E52042DCA27}"/>
              </a:ext>
            </a:extLst>
          </p:cNvPr>
          <p:cNvPicPr>
            <a:picLocks noChangeAspect="1"/>
          </p:cNvPicPr>
          <p:nvPr userDrawn="1"/>
        </p:nvPicPr>
        <p:blipFill>
          <a:blip r:embed="rId2"/>
          <a:srcRect/>
          <a:stretch/>
        </p:blipFill>
        <p:spPr>
          <a:xfrm>
            <a:off x="838200" y="1376221"/>
            <a:ext cx="2991319" cy="440825"/>
          </a:xfrm>
          <a:prstGeom prst="rect">
            <a:avLst/>
          </a:prstGeom>
        </p:spPr>
      </p:pic>
    </p:spTree>
    <p:extLst>
      <p:ext uri="{BB962C8B-B14F-4D97-AF65-F5344CB8AC3E}">
        <p14:creationId xmlns:p14="http://schemas.microsoft.com/office/powerpoint/2010/main" val="89604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0FC4CD1E-8D40-0777-5228-C9652D10A7B3}"/>
              </a:ext>
            </a:extLst>
          </p:cNvPr>
          <p:cNvSpPr/>
          <p:nvPr userDrawn="1"/>
        </p:nvSpPr>
        <p:spPr>
          <a:xfrm>
            <a:off x="0" y="0"/>
            <a:ext cx="8153400" cy="6858000"/>
          </a:xfrm>
          <a:prstGeom prst="parallelogram">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6E4067C1-7BF0-3347-F9EA-0998D484608D}"/>
              </a:ext>
            </a:extLst>
          </p:cNvPr>
          <p:cNvSpPr>
            <a:spLocks noGrp="1"/>
          </p:cNvSpPr>
          <p:nvPr>
            <p:ph type="ctrTitle"/>
          </p:nvPr>
        </p:nvSpPr>
        <p:spPr>
          <a:xfrm>
            <a:off x="838200" y="2312894"/>
            <a:ext cx="10515600" cy="2922837"/>
          </a:xfrm>
        </p:spPr>
        <p:txBody>
          <a:bodyPr anchor="b">
            <a:normAutofit/>
          </a:bodyPr>
          <a:lstStyle>
            <a:lvl1pPr algn="l">
              <a:lnSpc>
                <a:spcPts val="7000"/>
              </a:lnSpc>
              <a:defRPr sz="7000">
                <a:solidFill>
                  <a:schemeClr val="bg1"/>
                </a:solidFill>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64DBDCB2-A3D4-CF86-465A-66CD8D03D322}"/>
              </a:ext>
            </a:extLst>
          </p:cNvPr>
          <p:cNvSpPr>
            <a:spLocks noGrp="1"/>
          </p:cNvSpPr>
          <p:nvPr>
            <p:ph type="subTitle" idx="1"/>
          </p:nvPr>
        </p:nvSpPr>
        <p:spPr>
          <a:xfrm>
            <a:off x="838200" y="5549152"/>
            <a:ext cx="10515600" cy="3855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FI" dirty="0"/>
          </a:p>
        </p:txBody>
      </p:sp>
      <p:sp>
        <p:nvSpPr>
          <p:cNvPr id="4" name="Date Placeholder 3">
            <a:extLst>
              <a:ext uri="{FF2B5EF4-FFF2-40B4-BE49-F238E27FC236}">
                <a16:creationId xmlns:a16="http://schemas.microsoft.com/office/drawing/2014/main" id="{45860943-CB1D-2EB0-FF7C-B216D3A6027A}"/>
              </a:ext>
            </a:extLst>
          </p:cNvPr>
          <p:cNvSpPr>
            <a:spLocks noGrp="1"/>
          </p:cNvSpPr>
          <p:nvPr>
            <p:ph type="dt" sz="half" idx="10"/>
          </p:nvPr>
        </p:nvSpPr>
        <p:spPr/>
        <p:txBody>
          <a:bodyPr/>
          <a:lstStyle>
            <a:lvl1pPr>
              <a:defRPr>
                <a:solidFill>
                  <a:schemeClr val="bg1"/>
                </a:solidFill>
              </a:defRPr>
            </a:lvl1pPr>
          </a:lstStyle>
          <a:p>
            <a:fld id="{F304B95E-F4AC-F541-B256-178EE404C42B}" type="datetime1">
              <a:rPr lang="fi-FI" smtClean="0"/>
              <a:t>3.11.2023</a:t>
            </a:fld>
            <a:endParaRPr lang="en-FI"/>
          </a:p>
        </p:txBody>
      </p:sp>
      <p:sp>
        <p:nvSpPr>
          <p:cNvPr id="5" name="Footer Placeholder 4">
            <a:extLst>
              <a:ext uri="{FF2B5EF4-FFF2-40B4-BE49-F238E27FC236}">
                <a16:creationId xmlns:a16="http://schemas.microsoft.com/office/drawing/2014/main" id="{F3597293-FAB4-0831-BE71-39DBBFEA34F7}"/>
              </a:ext>
            </a:extLst>
          </p:cNvPr>
          <p:cNvSpPr>
            <a:spLocks noGrp="1"/>
          </p:cNvSpPr>
          <p:nvPr>
            <p:ph type="ftr" sz="quarter" idx="11"/>
          </p:nvPr>
        </p:nvSpPr>
        <p:spPr/>
        <p:txBody>
          <a:bodyPr/>
          <a:lstStyle>
            <a:lvl1pPr>
              <a:defRPr>
                <a:solidFill>
                  <a:schemeClr val="bg1"/>
                </a:solidFill>
              </a:defRPr>
            </a:lvl1pPr>
          </a:lstStyle>
          <a:p>
            <a:r>
              <a:rPr lang="en-GB" dirty="0"/>
              <a:t>Presentaation nimi</a:t>
            </a:r>
            <a:endParaRPr lang="en-FI" dirty="0"/>
          </a:p>
        </p:txBody>
      </p:sp>
      <p:pic>
        <p:nvPicPr>
          <p:cNvPr id="11" name="Picture 10">
            <a:extLst>
              <a:ext uri="{FF2B5EF4-FFF2-40B4-BE49-F238E27FC236}">
                <a16:creationId xmlns:a16="http://schemas.microsoft.com/office/drawing/2014/main" id="{FB61FA1E-FD65-CA90-50CB-5E52042DCA27}"/>
              </a:ext>
            </a:extLst>
          </p:cNvPr>
          <p:cNvPicPr>
            <a:picLocks noChangeAspect="1"/>
          </p:cNvPicPr>
          <p:nvPr userDrawn="1"/>
        </p:nvPicPr>
        <p:blipFill>
          <a:blip r:embed="rId3"/>
          <a:srcRect/>
          <a:stretch/>
        </p:blipFill>
        <p:spPr>
          <a:xfrm>
            <a:off x="873072" y="1376221"/>
            <a:ext cx="2921575" cy="440825"/>
          </a:xfrm>
          <a:prstGeom prst="rect">
            <a:avLst/>
          </a:prstGeom>
        </p:spPr>
      </p:pic>
      <p:sp>
        <p:nvSpPr>
          <p:cNvPr id="6" name="Slide Number Placeholder 5">
            <a:extLst>
              <a:ext uri="{FF2B5EF4-FFF2-40B4-BE49-F238E27FC236}">
                <a16:creationId xmlns:a16="http://schemas.microsoft.com/office/drawing/2014/main" id="{3CF7303C-5341-C838-1533-C0542309E0BF}"/>
              </a:ext>
            </a:extLst>
          </p:cNvPr>
          <p:cNvSpPr>
            <a:spLocks noGrp="1"/>
          </p:cNvSpPr>
          <p:nvPr>
            <p:ph type="sldNum" sz="quarter" idx="12"/>
          </p:nvPr>
        </p:nvSpPr>
        <p:spPr/>
        <p:txBody>
          <a:bodyPr/>
          <a:lstStyle>
            <a:lvl1pPr>
              <a:defRPr>
                <a:solidFill>
                  <a:schemeClr val="bg1"/>
                </a:solidFill>
              </a:defRPr>
            </a:lvl1pPr>
          </a:lstStyle>
          <a:p>
            <a:fld id="{60A883DE-ED4A-4944-A559-AAF4A98C3567}" type="slidenum">
              <a:rPr lang="en-FI" smtClean="0"/>
              <a:pPr/>
              <a:t>‹#›</a:t>
            </a:fld>
            <a:endParaRPr lang="en-FI"/>
          </a:p>
        </p:txBody>
      </p:sp>
    </p:spTree>
    <p:extLst>
      <p:ext uri="{BB962C8B-B14F-4D97-AF65-F5344CB8AC3E}">
        <p14:creationId xmlns:p14="http://schemas.microsoft.com/office/powerpoint/2010/main" val="233081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67C1-7BF0-3347-F9EA-0998D484608D}"/>
              </a:ext>
            </a:extLst>
          </p:cNvPr>
          <p:cNvSpPr>
            <a:spLocks noGrp="1"/>
          </p:cNvSpPr>
          <p:nvPr>
            <p:ph type="ctrTitle"/>
          </p:nvPr>
        </p:nvSpPr>
        <p:spPr>
          <a:xfrm>
            <a:off x="838200" y="2085173"/>
            <a:ext cx="10515600" cy="2101687"/>
          </a:xfrm>
        </p:spPr>
        <p:txBody>
          <a:bodyPr anchor="b">
            <a:normAutofit/>
          </a:bodyPr>
          <a:lstStyle>
            <a:lvl1pPr algn="ctr">
              <a:lnSpc>
                <a:spcPts val="7000"/>
              </a:lnSpc>
              <a:defRPr sz="7000"/>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64DBDCB2-A3D4-CF86-465A-66CD8D03D322}"/>
              </a:ext>
            </a:extLst>
          </p:cNvPr>
          <p:cNvSpPr>
            <a:spLocks noGrp="1"/>
          </p:cNvSpPr>
          <p:nvPr>
            <p:ph type="subTitle" idx="1"/>
          </p:nvPr>
        </p:nvSpPr>
        <p:spPr>
          <a:xfrm>
            <a:off x="838200" y="4454986"/>
            <a:ext cx="10515600" cy="14797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FI" dirty="0"/>
          </a:p>
        </p:txBody>
      </p:sp>
      <p:sp>
        <p:nvSpPr>
          <p:cNvPr id="4" name="Date Placeholder 3">
            <a:extLst>
              <a:ext uri="{FF2B5EF4-FFF2-40B4-BE49-F238E27FC236}">
                <a16:creationId xmlns:a16="http://schemas.microsoft.com/office/drawing/2014/main" id="{45860943-CB1D-2EB0-FF7C-B216D3A6027A}"/>
              </a:ext>
            </a:extLst>
          </p:cNvPr>
          <p:cNvSpPr>
            <a:spLocks noGrp="1"/>
          </p:cNvSpPr>
          <p:nvPr>
            <p:ph type="dt" sz="half" idx="10"/>
          </p:nvPr>
        </p:nvSpPr>
        <p:spPr/>
        <p:txBody>
          <a:bodyPr/>
          <a:lstStyle/>
          <a:p>
            <a:fld id="{ACD09422-B3DF-BE4F-AFEE-853ED009B44A}" type="datetime1">
              <a:rPr lang="fi-FI" smtClean="0"/>
              <a:t>3.11.2023</a:t>
            </a:fld>
            <a:endParaRPr lang="en-FI"/>
          </a:p>
        </p:txBody>
      </p:sp>
      <p:sp>
        <p:nvSpPr>
          <p:cNvPr id="5" name="Footer Placeholder 4">
            <a:extLst>
              <a:ext uri="{FF2B5EF4-FFF2-40B4-BE49-F238E27FC236}">
                <a16:creationId xmlns:a16="http://schemas.microsoft.com/office/drawing/2014/main" id="{F3597293-FAB4-0831-BE71-39DBBFEA34F7}"/>
              </a:ext>
            </a:extLst>
          </p:cNvPr>
          <p:cNvSpPr>
            <a:spLocks noGrp="1"/>
          </p:cNvSpPr>
          <p:nvPr>
            <p:ph type="ftr" sz="quarter" idx="11"/>
          </p:nvPr>
        </p:nvSpPr>
        <p:spPr/>
        <p:txBody>
          <a:body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3CF7303C-5341-C838-1533-C0542309E0BF}"/>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163939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0403-2273-3DDA-D759-E58FE02E7850}"/>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AC66F7B5-A62D-2211-BA62-74264B1ACBC4}"/>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Date Placeholder 3">
            <a:extLst>
              <a:ext uri="{FF2B5EF4-FFF2-40B4-BE49-F238E27FC236}">
                <a16:creationId xmlns:a16="http://schemas.microsoft.com/office/drawing/2014/main" id="{3EAB9706-F32C-FCBB-3D3E-061D31139FDB}"/>
              </a:ext>
            </a:extLst>
          </p:cNvPr>
          <p:cNvSpPr>
            <a:spLocks noGrp="1"/>
          </p:cNvSpPr>
          <p:nvPr>
            <p:ph type="dt" sz="half" idx="10"/>
          </p:nvPr>
        </p:nvSpPr>
        <p:spPr/>
        <p:txBody>
          <a:bodyPr/>
          <a:lstStyle/>
          <a:p>
            <a:fld id="{3ED64782-3D05-6E4B-8B4E-8B0B8B45C2BE}" type="datetime1">
              <a:rPr lang="fi-FI" smtClean="0"/>
              <a:t>3.11.2023</a:t>
            </a:fld>
            <a:endParaRPr lang="en-FI"/>
          </a:p>
        </p:txBody>
      </p:sp>
      <p:sp>
        <p:nvSpPr>
          <p:cNvPr id="5" name="Footer Placeholder 4">
            <a:extLst>
              <a:ext uri="{FF2B5EF4-FFF2-40B4-BE49-F238E27FC236}">
                <a16:creationId xmlns:a16="http://schemas.microsoft.com/office/drawing/2014/main" id="{0D952CBC-14AC-0C4A-CB4C-203E3D4A4AC8}"/>
              </a:ext>
            </a:extLst>
          </p:cNvPr>
          <p:cNvSpPr>
            <a:spLocks noGrp="1"/>
          </p:cNvSpPr>
          <p:nvPr>
            <p:ph type="ftr" sz="quarter" idx="11"/>
          </p:nvPr>
        </p:nvSpPr>
        <p:spPr/>
        <p:txBody>
          <a:body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A60045D6-758A-69C4-FE60-C36B3E33CA7C}"/>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90098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0403-2273-3DDA-D759-E58FE02E7850}"/>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AC66F7B5-A62D-2211-BA62-74264B1ACBC4}"/>
              </a:ext>
            </a:extLst>
          </p:cNvPr>
          <p:cNvSpPr>
            <a:spLocks noGrp="1"/>
          </p:cNvSpPr>
          <p:nvPr>
            <p:ph idx="1"/>
          </p:nvPr>
        </p:nvSpPr>
        <p:spPr/>
        <p:txBody>
          <a:bodyPr numCol="2"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Date Placeholder 3">
            <a:extLst>
              <a:ext uri="{FF2B5EF4-FFF2-40B4-BE49-F238E27FC236}">
                <a16:creationId xmlns:a16="http://schemas.microsoft.com/office/drawing/2014/main" id="{3EAB9706-F32C-FCBB-3D3E-061D31139FDB}"/>
              </a:ext>
            </a:extLst>
          </p:cNvPr>
          <p:cNvSpPr>
            <a:spLocks noGrp="1"/>
          </p:cNvSpPr>
          <p:nvPr>
            <p:ph type="dt" sz="half" idx="10"/>
          </p:nvPr>
        </p:nvSpPr>
        <p:spPr/>
        <p:txBody>
          <a:bodyPr/>
          <a:lstStyle/>
          <a:p>
            <a:fld id="{DCCDCBEF-2E6D-DC44-AA4D-0C06F0E5C093}" type="datetime1">
              <a:rPr lang="fi-FI" smtClean="0"/>
              <a:t>3.11.2023</a:t>
            </a:fld>
            <a:endParaRPr lang="en-FI"/>
          </a:p>
        </p:txBody>
      </p:sp>
      <p:sp>
        <p:nvSpPr>
          <p:cNvPr id="5" name="Footer Placeholder 4">
            <a:extLst>
              <a:ext uri="{FF2B5EF4-FFF2-40B4-BE49-F238E27FC236}">
                <a16:creationId xmlns:a16="http://schemas.microsoft.com/office/drawing/2014/main" id="{0D952CBC-14AC-0C4A-CB4C-203E3D4A4AC8}"/>
              </a:ext>
            </a:extLst>
          </p:cNvPr>
          <p:cNvSpPr>
            <a:spLocks noGrp="1"/>
          </p:cNvSpPr>
          <p:nvPr>
            <p:ph type="ftr" sz="quarter" idx="11"/>
          </p:nvPr>
        </p:nvSpPr>
        <p:spPr/>
        <p:txBody>
          <a:body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A60045D6-758A-69C4-FE60-C36B3E33CA7C}"/>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212155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EC55-941E-1DF8-CDD8-315DD110FA0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B673846D-C756-38B9-E6A4-7D44048EC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DE2F6E-0EBD-C911-51B7-F749C6E7EEF2}"/>
              </a:ext>
            </a:extLst>
          </p:cNvPr>
          <p:cNvSpPr>
            <a:spLocks noGrp="1"/>
          </p:cNvSpPr>
          <p:nvPr>
            <p:ph type="dt" sz="half" idx="10"/>
          </p:nvPr>
        </p:nvSpPr>
        <p:spPr/>
        <p:txBody>
          <a:bodyPr/>
          <a:lstStyle/>
          <a:p>
            <a:fld id="{11B1CF51-F131-254A-9786-F69A5E3B19CC}" type="datetime1">
              <a:rPr lang="fi-FI" smtClean="0"/>
              <a:t>3.11.2023</a:t>
            </a:fld>
            <a:endParaRPr lang="en-FI"/>
          </a:p>
        </p:txBody>
      </p:sp>
      <p:sp>
        <p:nvSpPr>
          <p:cNvPr id="5" name="Footer Placeholder 4">
            <a:extLst>
              <a:ext uri="{FF2B5EF4-FFF2-40B4-BE49-F238E27FC236}">
                <a16:creationId xmlns:a16="http://schemas.microsoft.com/office/drawing/2014/main" id="{18DC69C2-2C02-A0E9-5688-D3174BFE3B76}"/>
              </a:ext>
            </a:extLst>
          </p:cNvPr>
          <p:cNvSpPr>
            <a:spLocks noGrp="1"/>
          </p:cNvSpPr>
          <p:nvPr>
            <p:ph type="ftr" sz="quarter" idx="11"/>
          </p:nvPr>
        </p:nvSpPr>
        <p:spPr/>
        <p:txBody>
          <a:body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88AA52D3-AEC8-2164-37E7-2BF7F2802B74}"/>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101725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BBF0-64B2-D5E9-DAAE-9D4E1F2BEF89}"/>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0B92BA33-600E-D0BA-AF93-C9484AC65B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FAE2C11C-D11D-FABA-DEF9-2D7BE7519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D7AD03A8-8AE5-D842-F095-6274951D8D26}"/>
              </a:ext>
            </a:extLst>
          </p:cNvPr>
          <p:cNvSpPr>
            <a:spLocks noGrp="1"/>
          </p:cNvSpPr>
          <p:nvPr>
            <p:ph type="dt" sz="half" idx="10"/>
          </p:nvPr>
        </p:nvSpPr>
        <p:spPr/>
        <p:txBody>
          <a:bodyPr/>
          <a:lstStyle/>
          <a:p>
            <a:fld id="{4BEABE88-3AF9-6C4A-B8F9-0DB57F2F20D2}" type="datetime1">
              <a:rPr lang="fi-FI" smtClean="0"/>
              <a:t>3.11.2023</a:t>
            </a:fld>
            <a:endParaRPr lang="en-FI"/>
          </a:p>
        </p:txBody>
      </p:sp>
      <p:sp>
        <p:nvSpPr>
          <p:cNvPr id="6" name="Footer Placeholder 5">
            <a:extLst>
              <a:ext uri="{FF2B5EF4-FFF2-40B4-BE49-F238E27FC236}">
                <a16:creationId xmlns:a16="http://schemas.microsoft.com/office/drawing/2014/main" id="{5C63E820-B3C7-ACC9-48A3-6E43CC30370E}"/>
              </a:ext>
            </a:extLst>
          </p:cNvPr>
          <p:cNvSpPr>
            <a:spLocks noGrp="1"/>
          </p:cNvSpPr>
          <p:nvPr>
            <p:ph type="ftr" sz="quarter" idx="11"/>
          </p:nvPr>
        </p:nvSpPr>
        <p:spPr/>
        <p:txBody>
          <a:bodyPr/>
          <a:lstStyle/>
          <a:p>
            <a:r>
              <a:rPr lang="en-GB" dirty="0"/>
              <a:t>Presentaation nimi</a:t>
            </a:r>
            <a:endParaRPr lang="en-FI" dirty="0"/>
          </a:p>
        </p:txBody>
      </p:sp>
      <p:sp>
        <p:nvSpPr>
          <p:cNvPr id="7" name="Slide Number Placeholder 6">
            <a:extLst>
              <a:ext uri="{FF2B5EF4-FFF2-40B4-BE49-F238E27FC236}">
                <a16:creationId xmlns:a16="http://schemas.microsoft.com/office/drawing/2014/main" id="{BC1D684B-66B1-E949-81AE-08CF0A422B8F}"/>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3807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0FE0-314E-9759-B9D0-B73582BD3FFE}"/>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902F293E-9AB9-F835-7DF1-C24B0CB559CE}"/>
              </a:ext>
            </a:extLst>
          </p:cNvPr>
          <p:cNvSpPr>
            <a:spLocks noGrp="1"/>
          </p:cNvSpPr>
          <p:nvPr>
            <p:ph type="body" idx="1"/>
          </p:nvPr>
        </p:nvSpPr>
        <p:spPr>
          <a:xfrm>
            <a:off x="839788" y="1681163"/>
            <a:ext cx="5157787" cy="823912"/>
          </a:xfrm>
        </p:spPr>
        <p:txBody>
          <a:bodyPr anchor="b"/>
          <a:lstStyle>
            <a:lvl1pPr marL="0" indent="0">
              <a:lnSpc>
                <a:spcPts val="248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7A05D9F-EECF-F775-3846-D51C94E46D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7E19C3EE-5C69-5937-64B2-A5505C6C4139}"/>
              </a:ext>
            </a:extLst>
          </p:cNvPr>
          <p:cNvSpPr>
            <a:spLocks noGrp="1"/>
          </p:cNvSpPr>
          <p:nvPr>
            <p:ph type="body" sz="quarter" idx="3"/>
          </p:nvPr>
        </p:nvSpPr>
        <p:spPr>
          <a:xfrm>
            <a:off x="6172200" y="1681163"/>
            <a:ext cx="5183188" cy="823912"/>
          </a:xfrm>
        </p:spPr>
        <p:txBody>
          <a:bodyPr anchor="b"/>
          <a:lstStyle>
            <a:lvl1pPr marL="0" indent="0">
              <a:lnSpc>
                <a:spcPts val="248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5C31FD-182A-1953-66F3-B7CACF978E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2E6BD60B-93AF-6781-2F33-CACA8CBBC429}"/>
              </a:ext>
            </a:extLst>
          </p:cNvPr>
          <p:cNvSpPr>
            <a:spLocks noGrp="1"/>
          </p:cNvSpPr>
          <p:nvPr>
            <p:ph type="dt" sz="half" idx="10"/>
          </p:nvPr>
        </p:nvSpPr>
        <p:spPr/>
        <p:txBody>
          <a:bodyPr/>
          <a:lstStyle/>
          <a:p>
            <a:fld id="{8369D061-84F1-6D4D-BB95-02E86583C100}" type="datetime1">
              <a:rPr lang="fi-FI" smtClean="0"/>
              <a:t>3.11.2023</a:t>
            </a:fld>
            <a:endParaRPr lang="en-FI"/>
          </a:p>
        </p:txBody>
      </p:sp>
      <p:sp>
        <p:nvSpPr>
          <p:cNvPr id="8" name="Footer Placeholder 7">
            <a:extLst>
              <a:ext uri="{FF2B5EF4-FFF2-40B4-BE49-F238E27FC236}">
                <a16:creationId xmlns:a16="http://schemas.microsoft.com/office/drawing/2014/main" id="{0F0C801E-6D75-F373-C6FF-FE9DFA23C8D4}"/>
              </a:ext>
            </a:extLst>
          </p:cNvPr>
          <p:cNvSpPr>
            <a:spLocks noGrp="1"/>
          </p:cNvSpPr>
          <p:nvPr>
            <p:ph type="ftr" sz="quarter" idx="11"/>
          </p:nvPr>
        </p:nvSpPr>
        <p:spPr/>
        <p:txBody>
          <a:bodyPr/>
          <a:lstStyle/>
          <a:p>
            <a:r>
              <a:rPr lang="en-GB" dirty="0"/>
              <a:t>Presentaation nimi</a:t>
            </a:r>
            <a:endParaRPr lang="en-FI" dirty="0"/>
          </a:p>
        </p:txBody>
      </p:sp>
      <p:sp>
        <p:nvSpPr>
          <p:cNvPr id="9" name="Slide Number Placeholder 8">
            <a:extLst>
              <a:ext uri="{FF2B5EF4-FFF2-40B4-BE49-F238E27FC236}">
                <a16:creationId xmlns:a16="http://schemas.microsoft.com/office/drawing/2014/main" id="{9ED8968D-1D3E-90DC-3749-1C0D27B0D2F2}"/>
              </a:ext>
            </a:extLst>
          </p:cNvPr>
          <p:cNvSpPr>
            <a:spLocks noGrp="1"/>
          </p:cNvSpPr>
          <p:nvPr>
            <p:ph type="sldNum" sz="quarter" idx="12"/>
          </p:nvPr>
        </p:nvSpPr>
        <p:spPr/>
        <p:txBody>
          <a:bodyPr/>
          <a:lstStyle/>
          <a:p>
            <a:fld id="{60A883DE-ED4A-4944-A559-AAF4A98C3567}" type="slidenum">
              <a:rPr lang="en-FI" smtClean="0"/>
              <a:t>‹#›</a:t>
            </a:fld>
            <a:endParaRPr lang="en-FI"/>
          </a:p>
        </p:txBody>
      </p:sp>
    </p:spTree>
    <p:extLst>
      <p:ext uri="{BB962C8B-B14F-4D97-AF65-F5344CB8AC3E}">
        <p14:creationId xmlns:p14="http://schemas.microsoft.com/office/powerpoint/2010/main" val="285900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C88A2-6674-222E-46D0-3BCFA0297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D400CCE-36DA-8C00-A74F-0ABD8D858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4" name="Date Placeholder 3">
            <a:extLst>
              <a:ext uri="{FF2B5EF4-FFF2-40B4-BE49-F238E27FC236}">
                <a16:creationId xmlns:a16="http://schemas.microsoft.com/office/drawing/2014/main" id="{0DFC75F9-2F54-A807-C4E9-10BE6D29FA07}"/>
              </a:ext>
            </a:extLst>
          </p:cNvPr>
          <p:cNvSpPr>
            <a:spLocks noGrp="1"/>
          </p:cNvSpPr>
          <p:nvPr>
            <p:ph type="dt" sz="half" idx="2"/>
          </p:nvPr>
        </p:nvSpPr>
        <p:spPr>
          <a:xfrm>
            <a:off x="838200" y="6356350"/>
            <a:ext cx="2743200" cy="501650"/>
          </a:xfrm>
          <a:prstGeom prst="rect">
            <a:avLst/>
          </a:prstGeom>
        </p:spPr>
        <p:txBody>
          <a:bodyPr vert="horz" lIns="91440" tIns="45720" rIns="91440" bIns="45720" rtlCol="0" anchor="ctr"/>
          <a:lstStyle>
            <a:lvl1pPr algn="l">
              <a:defRPr sz="900" b="0" i="0">
                <a:solidFill>
                  <a:schemeClr val="bg2">
                    <a:lumMod val="25000"/>
                  </a:schemeClr>
                </a:solidFill>
                <a:latin typeface="Arial" panose="020B0604020202020204" pitchFamily="34" charset="0"/>
                <a:cs typeface="Arial" panose="020B0604020202020204" pitchFamily="34" charset="0"/>
              </a:defRPr>
            </a:lvl1pPr>
          </a:lstStyle>
          <a:p>
            <a:fld id="{25B2960A-AFD0-374D-9CFF-EFBB9315AC90}" type="datetime1">
              <a:rPr lang="fi-FI" smtClean="0"/>
              <a:t>3.11.2023</a:t>
            </a:fld>
            <a:endParaRPr lang="en-FI"/>
          </a:p>
        </p:txBody>
      </p:sp>
      <p:sp>
        <p:nvSpPr>
          <p:cNvPr id="5" name="Footer Placeholder 4">
            <a:extLst>
              <a:ext uri="{FF2B5EF4-FFF2-40B4-BE49-F238E27FC236}">
                <a16:creationId xmlns:a16="http://schemas.microsoft.com/office/drawing/2014/main" id="{230AD226-4A4C-4FC0-62A6-479CC191C9D2}"/>
              </a:ext>
            </a:extLst>
          </p:cNvPr>
          <p:cNvSpPr>
            <a:spLocks noGrp="1"/>
          </p:cNvSpPr>
          <p:nvPr>
            <p:ph type="ftr" sz="quarter" idx="3"/>
          </p:nvPr>
        </p:nvSpPr>
        <p:spPr>
          <a:xfrm>
            <a:off x="4038600" y="6356350"/>
            <a:ext cx="4114800" cy="501650"/>
          </a:xfrm>
          <a:prstGeom prst="rect">
            <a:avLst/>
          </a:prstGeom>
        </p:spPr>
        <p:txBody>
          <a:bodyPr vert="horz" lIns="91440" tIns="45720" rIns="91440" bIns="45720" rtlCol="0" anchor="ctr"/>
          <a:lstStyle>
            <a:lvl1pPr algn="ctr">
              <a:defRPr sz="900" b="0" i="0">
                <a:solidFill>
                  <a:schemeClr val="bg2">
                    <a:lumMod val="25000"/>
                  </a:schemeClr>
                </a:solidFill>
                <a:latin typeface="Arial" panose="020B0604020202020204" pitchFamily="34" charset="0"/>
                <a:cs typeface="Arial" panose="020B0604020202020204" pitchFamily="34" charset="0"/>
              </a:defRPr>
            </a:lvl1pPr>
          </a:lstStyle>
          <a:p>
            <a:r>
              <a:rPr lang="en-GB" dirty="0"/>
              <a:t>Presentaation nimi</a:t>
            </a:r>
            <a:endParaRPr lang="en-FI" dirty="0"/>
          </a:p>
        </p:txBody>
      </p:sp>
      <p:sp>
        <p:nvSpPr>
          <p:cNvPr id="6" name="Slide Number Placeholder 5">
            <a:extLst>
              <a:ext uri="{FF2B5EF4-FFF2-40B4-BE49-F238E27FC236}">
                <a16:creationId xmlns:a16="http://schemas.microsoft.com/office/drawing/2014/main" id="{79A41697-36C0-E988-45E3-C0545CA64BA4}"/>
              </a:ext>
            </a:extLst>
          </p:cNvPr>
          <p:cNvSpPr>
            <a:spLocks noGrp="1"/>
          </p:cNvSpPr>
          <p:nvPr>
            <p:ph type="sldNum" sz="quarter" idx="4"/>
          </p:nvPr>
        </p:nvSpPr>
        <p:spPr>
          <a:xfrm>
            <a:off x="8610600" y="6356350"/>
            <a:ext cx="2743200" cy="501650"/>
          </a:xfrm>
          <a:prstGeom prst="rect">
            <a:avLst/>
          </a:prstGeom>
        </p:spPr>
        <p:txBody>
          <a:bodyPr vert="horz" lIns="91440" tIns="45720" rIns="91440" bIns="45720" rtlCol="0" anchor="ctr"/>
          <a:lstStyle>
            <a:lvl1pPr algn="r">
              <a:defRPr sz="900" b="0" i="0">
                <a:solidFill>
                  <a:schemeClr val="bg2">
                    <a:lumMod val="25000"/>
                  </a:schemeClr>
                </a:solidFill>
                <a:latin typeface="Arial" panose="020B0604020202020204" pitchFamily="34" charset="0"/>
              </a:defRPr>
            </a:lvl1pPr>
          </a:lstStyle>
          <a:p>
            <a:fld id="{60A883DE-ED4A-4944-A559-AAF4A98C3567}" type="slidenum">
              <a:rPr lang="en-FI" smtClean="0"/>
              <a:pPr/>
              <a:t>‹#›</a:t>
            </a:fld>
            <a:endParaRPr lang="en-FI"/>
          </a:p>
        </p:txBody>
      </p:sp>
      <p:pic>
        <p:nvPicPr>
          <p:cNvPr id="7" name="Picture 6">
            <a:extLst>
              <a:ext uri="{FF2B5EF4-FFF2-40B4-BE49-F238E27FC236}">
                <a16:creationId xmlns:a16="http://schemas.microsoft.com/office/drawing/2014/main" id="{232D1A82-0E8D-5FE8-18E9-1BD2A737AE19}"/>
              </a:ext>
            </a:extLst>
          </p:cNvPr>
          <p:cNvPicPr>
            <a:picLocks noChangeAspect="1"/>
          </p:cNvPicPr>
          <p:nvPr userDrawn="1"/>
        </p:nvPicPr>
        <p:blipFill>
          <a:blip r:embed="rId19"/>
          <a:stretch>
            <a:fillRect/>
          </a:stretch>
        </p:blipFill>
        <p:spPr>
          <a:xfrm>
            <a:off x="10185245" y="324253"/>
            <a:ext cx="1688524" cy="248835"/>
          </a:xfrm>
          <a:prstGeom prst="rect">
            <a:avLst/>
          </a:prstGeom>
        </p:spPr>
      </p:pic>
      <p:cxnSp>
        <p:nvCxnSpPr>
          <p:cNvPr id="8" name="Straight Connector 7">
            <a:extLst>
              <a:ext uri="{FF2B5EF4-FFF2-40B4-BE49-F238E27FC236}">
                <a16:creationId xmlns:a16="http://schemas.microsoft.com/office/drawing/2014/main" id="{AD5D10D1-8476-B30F-8B58-7F04EDE666A6}"/>
              </a:ext>
            </a:extLst>
          </p:cNvPr>
          <p:cNvCxnSpPr/>
          <p:nvPr userDrawn="1"/>
        </p:nvCxnSpPr>
        <p:spPr>
          <a:xfrm>
            <a:off x="838200" y="6347804"/>
            <a:ext cx="10515600" cy="0"/>
          </a:xfrm>
          <a:prstGeom prst="line">
            <a:avLst/>
          </a:prstGeom>
          <a:ln w="15875">
            <a:solidFill>
              <a:srgbClr val="C81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74733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63" r:id="rId6"/>
    <p:sldLayoutId id="2147483651" r:id="rId7"/>
    <p:sldLayoutId id="2147483652" r:id="rId8"/>
    <p:sldLayoutId id="2147483653" r:id="rId9"/>
    <p:sldLayoutId id="2147483654" r:id="rId10"/>
    <p:sldLayoutId id="2147483655" r:id="rId11"/>
    <p:sldLayoutId id="2147483664" r:id="rId12"/>
    <p:sldLayoutId id="2147483656" r:id="rId13"/>
    <p:sldLayoutId id="2147483657" r:id="rId14"/>
    <p:sldLayoutId id="2147483658" r:id="rId15"/>
    <p:sldLayoutId id="2147483659" r:id="rId16"/>
    <p:sldLayoutId id="2147483665" r:id="rId17"/>
  </p:sldLayoutIdLst>
  <p:hf hdr="0" ftr="0"/>
  <p:txStyles>
    <p:titleStyle>
      <a:lvl1pPr algn="l" defTabSz="914400" rtl="0" eaLnBrk="1" latinLnBrk="0" hangingPunct="1">
        <a:lnSpc>
          <a:spcPct val="90000"/>
        </a:lnSpc>
        <a:spcBef>
          <a:spcPct val="0"/>
        </a:spcBef>
        <a:buNone/>
        <a:defRPr sz="4400" b="1" i="0" kern="1200">
          <a:solidFill>
            <a:srgbClr val="C810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8102E"/>
        </a:buClr>
        <a:buFont typeface="Arial" panose="020B0604020202020204" pitchFamily="34" charset="0"/>
        <a:buChar char="•"/>
        <a:defRPr sz="2200" b="0" i="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8102E"/>
        </a:buClr>
        <a:buFont typeface="Arial" panose="020B0604020202020204" pitchFamily="34" charset="0"/>
        <a:buChar char="•"/>
        <a:defRPr sz="2000" b="0" i="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8102E"/>
        </a:buClr>
        <a:buFont typeface="Arial" panose="020B0604020202020204" pitchFamily="34" charset="0"/>
        <a:buChar char="•"/>
        <a:defRPr sz="1600" b="0" i="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023763A-0DE7-9C46-C871-9443A11D9FE9}"/>
              </a:ext>
            </a:extLst>
          </p:cNvPr>
          <p:cNvSpPr>
            <a:spLocks noGrp="1"/>
          </p:cNvSpPr>
          <p:nvPr>
            <p:ph type="dt" sz="half" idx="10"/>
          </p:nvPr>
        </p:nvSpPr>
        <p:spPr/>
        <p:txBody>
          <a:bodyPr/>
          <a:lstStyle/>
          <a:p>
            <a:fld id="{7E4AEDD5-568A-494E-A954-6A69E3A124D5}" type="datetime1">
              <a:rPr lang="fi-FI" smtClean="0"/>
              <a:t>3.11.2023</a:t>
            </a:fld>
            <a:endParaRPr lang="en-FI" dirty="0"/>
          </a:p>
        </p:txBody>
      </p:sp>
      <p:pic>
        <p:nvPicPr>
          <p:cNvPr id="5" name="Kuva 4" descr="Kuva, joka sisältää kohteen teksti&#10;&#10;Kuvaus luotu automaattisesti">
            <a:extLst>
              <a:ext uri="{FF2B5EF4-FFF2-40B4-BE49-F238E27FC236}">
                <a16:creationId xmlns:a16="http://schemas.microsoft.com/office/drawing/2014/main" id="{F66646FC-44F0-8D2B-A733-C6F4E7403FFE}"/>
              </a:ext>
            </a:extLst>
          </p:cNvPr>
          <p:cNvPicPr>
            <a:picLocks noChangeAspect="1"/>
          </p:cNvPicPr>
          <p:nvPr/>
        </p:nvPicPr>
        <p:blipFill>
          <a:blip r:embed="rId2"/>
          <a:stretch>
            <a:fillRect/>
          </a:stretch>
        </p:blipFill>
        <p:spPr>
          <a:xfrm>
            <a:off x="838200" y="1206765"/>
            <a:ext cx="10417995" cy="5273050"/>
          </a:xfrm>
          <a:prstGeom prst="rect">
            <a:avLst/>
          </a:prstGeom>
        </p:spPr>
      </p:pic>
      <p:sp>
        <p:nvSpPr>
          <p:cNvPr id="6" name="Tekstiruutu 1">
            <a:extLst>
              <a:ext uri="{FF2B5EF4-FFF2-40B4-BE49-F238E27FC236}">
                <a16:creationId xmlns:a16="http://schemas.microsoft.com/office/drawing/2014/main" id="{7A9AAC8B-6DE0-8862-A46A-D944A9EB2529}"/>
              </a:ext>
            </a:extLst>
          </p:cNvPr>
          <p:cNvSpPr txBox="1"/>
          <p:nvPr/>
        </p:nvSpPr>
        <p:spPr>
          <a:xfrm>
            <a:off x="1027416" y="5986840"/>
            <a:ext cx="10493338" cy="4894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algn="ctr">
              <a:defRPr sz="3200" b="1">
                <a:solidFill>
                  <a:srgbClr val="FFFFFF"/>
                </a:solidFill>
                <a:latin typeface="Arial"/>
                <a:ea typeface="Arial"/>
                <a:cs typeface="Arial"/>
                <a:sym typeface="Arial"/>
              </a:defRPr>
            </a:lvl1pPr>
          </a:lstStyle>
          <a:p>
            <a:pPr marL="0" marR="0" lvl="0" indent="0" algn="ctr" defTabSz="914400" eaLnBrk="1" fontAlgn="auto" latinLnBrk="0" hangingPunct="0">
              <a:lnSpc>
                <a:spcPct val="89000"/>
              </a:lnSpc>
              <a:spcBef>
                <a:spcPts val="0"/>
              </a:spcBef>
              <a:spcAft>
                <a:spcPts val="600"/>
              </a:spcAft>
              <a:buClrTx/>
              <a:buSzTx/>
              <a:buFontTx/>
              <a:buNone/>
              <a:tabLst/>
              <a:defRPr/>
            </a:pPr>
            <a:r>
              <a:rPr kumimoji="0" lang="en-US" sz="3200" b="0" i="0" u="none" strike="noStrike" kern="0" cap="none" spc="-100" normalizeH="0" baseline="0" noProof="0" dirty="0">
                <a:ln>
                  <a:noFill/>
                </a:ln>
                <a:solidFill>
                  <a:srgbClr val="C8102E"/>
                </a:solidFill>
                <a:effectLst/>
                <a:uLnTx/>
                <a:uFillTx/>
                <a:latin typeface="Arial"/>
                <a:cs typeface="Arial"/>
                <a:sym typeface="Arial"/>
              </a:rPr>
              <a:t>Finland's leading contract manufacturer of metal components</a:t>
            </a:r>
            <a:endParaRPr kumimoji="0" lang="fi-FI" sz="3200" b="0" i="0" u="none" strike="noStrike" kern="0" cap="none" spc="-100" normalizeH="0" baseline="0" noProof="0" dirty="0">
              <a:ln>
                <a:noFill/>
              </a:ln>
              <a:solidFill>
                <a:srgbClr val="C8102E"/>
              </a:solidFill>
              <a:effectLst/>
              <a:uLnTx/>
              <a:uFillTx/>
              <a:latin typeface="Arial"/>
              <a:cs typeface="Arial"/>
              <a:sym typeface="Arial"/>
            </a:endParaRPr>
          </a:p>
        </p:txBody>
      </p:sp>
      <p:sp>
        <p:nvSpPr>
          <p:cNvPr id="7" name="Subtitle 6">
            <a:extLst>
              <a:ext uri="{FF2B5EF4-FFF2-40B4-BE49-F238E27FC236}">
                <a16:creationId xmlns:a16="http://schemas.microsoft.com/office/drawing/2014/main" id="{5D28AC8E-7112-4ADD-B1F1-E3A510DF8673}"/>
              </a:ext>
            </a:extLst>
          </p:cNvPr>
          <p:cNvSpPr txBox="1">
            <a:spLocks/>
          </p:cNvSpPr>
          <p:nvPr/>
        </p:nvSpPr>
        <p:spPr>
          <a:xfrm>
            <a:off x="732889" y="724454"/>
            <a:ext cx="7103724" cy="130287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285750" marR="0" indent="-285750"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1pPr>
            <a:lvl2pPr marL="778668" marR="0" indent="-321468"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2pPr>
            <a:lvl3pPr marL="1235867" marR="0" indent="-321467"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3pPr>
            <a:lvl4pPr marL="1738991" marR="0" indent="-367392"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15000"/>
              </a:lnSpc>
              <a:spcBef>
                <a:spcPts val="400"/>
              </a:spcBef>
              <a:spcAft>
                <a:spcPts val="0"/>
              </a:spcAft>
              <a:buClr>
                <a:schemeClr val="accent1"/>
              </a:buClr>
              <a:buSzTx/>
              <a:buFont typeface="Arial"/>
              <a:buNone/>
              <a:tabLst/>
              <a:defRPr sz="1800" b="0" i="0" u="none" strike="noStrike" cap="none" spc="0" baseline="0">
                <a:ln>
                  <a:noFill/>
                </a:ln>
                <a:solidFill>
                  <a:srgbClr val="000000"/>
                </a:solidFill>
                <a:uFillTx/>
                <a:latin typeface="Arial"/>
                <a:ea typeface="Arial"/>
                <a:cs typeface="Arial"/>
                <a:sym typeface="Arial"/>
              </a:defRPr>
            </a:lvl5pPr>
            <a:lvl6pPr marL="2543175" marR="0" indent="-257175"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6pPr>
            <a:lvl7pPr marL="3000375" marR="0" indent="-257175"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7pPr>
            <a:lvl8pPr marL="3457575" marR="0" indent="-257175"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8pPr>
            <a:lvl9pPr marL="3914775" marR="0" indent="-257175" algn="l" defTabSz="914400" rtl="0" latinLnBrk="0">
              <a:lnSpc>
                <a:spcPct val="115000"/>
              </a:lnSpc>
              <a:spcBef>
                <a:spcPts val="400"/>
              </a:spcBef>
              <a:spcAft>
                <a:spcPts val="0"/>
              </a:spcAft>
              <a:buClr>
                <a:schemeClr val="accent1"/>
              </a:buClr>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9pPr>
          </a:lstStyle>
          <a:p>
            <a:pPr marL="0" indent="0">
              <a:lnSpc>
                <a:spcPct val="105000"/>
              </a:lnSpc>
              <a:buClr>
                <a:srgbClr val="C00000"/>
              </a:buClr>
              <a:buFont typeface="Arial"/>
              <a:buNone/>
              <a:defRPr sz="4400" b="1"/>
            </a:pPr>
            <a:r>
              <a:rPr lang="en-US" sz="4400" dirty="0">
                <a:solidFill>
                  <a:srgbClr val="C00000"/>
                </a:solidFill>
              </a:rPr>
              <a:t>Business Review January–September 2023</a:t>
            </a:r>
            <a:endParaRPr lang="fi-FI" sz="4400" dirty="0">
              <a:solidFill>
                <a:srgbClr val="C00000"/>
              </a:solidFill>
            </a:endParaRPr>
          </a:p>
        </p:txBody>
      </p:sp>
      <p:sp>
        <p:nvSpPr>
          <p:cNvPr id="3" name="Tekstiruutu 2">
            <a:extLst>
              <a:ext uri="{FF2B5EF4-FFF2-40B4-BE49-F238E27FC236}">
                <a16:creationId xmlns:a16="http://schemas.microsoft.com/office/drawing/2014/main" id="{A4EE6EDA-EDB0-007F-CABE-18126AAAB457}"/>
              </a:ext>
            </a:extLst>
          </p:cNvPr>
          <p:cNvSpPr txBox="1"/>
          <p:nvPr/>
        </p:nvSpPr>
        <p:spPr>
          <a:xfrm>
            <a:off x="838200" y="4232953"/>
            <a:ext cx="4315146" cy="1107996"/>
          </a:xfrm>
          <a:prstGeom prst="rect">
            <a:avLst/>
          </a:prstGeom>
          <a:noFill/>
        </p:spPr>
        <p:txBody>
          <a:bodyPr wrap="square" rtlCol="0">
            <a:spAutoFit/>
          </a:bodyPr>
          <a:lstStyle/>
          <a:p>
            <a:r>
              <a:rPr lang="fi-FI" sz="2200" dirty="0">
                <a:latin typeface="Arial" panose="020B0604020202020204" pitchFamily="34" charset="0"/>
                <a:cs typeface="Arial" panose="020B0604020202020204" pitchFamily="34" charset="0"/>
              </a:rPr>
              <a:t>Sami Sivuranta</a:t>
            </a:r>
          </a:p>
          <a:p>
            <a:r>
              <a:rPr lang="fi-FI" sz="2200" dirty="0" err="1">
                <a:latin typeface="Arial" panose="020B0604020202020204" pitchFamily="34" charset="0"/>
                <a:cs typeface="Arial" panose="020B0604020202020204" pitchFamily="34" charset="0"/>
              </a:rPr>
              <a:t>President</a:t>
            </a:r>
            <a:r>
              <a:rPr lang="fi-FI" sz="2200" dirty="0">
                <a:latin typeface="Arial" panose="020B0604020202020204" pitchFamily="34" charset="0"/>
                <a:cs typeface="Arial" panose="020B0604020202020204" pitchFamily="34" charset="0"/>
              </a:rPr>
              <a:t> and CEO</a:t>
            </a:r>
          </a:p>
          <a:p>
            <a:r>
              <a:rPr lang="fi-FI" sz="2200" dirty="0">
                <a:latin typeface="Arial" panose="020B0604020202020204" pitchFamily="34" charset="0"/>
                <a:cs typeface="Arial" panose="020B0604020202020204" pitchFamily="34" charset="0"/>
              </a:rPr>
              <a:t>Componenta Corporation</a:t>
            </a:r>
          </a:p>
        </p:txBody>
      </p:sp>
    </p:spTree>
    <p:extLst>
      <p:ext uri="{BB962C8B-B14F-4D97-AF65-F5344CB8AC3E}">
        <p14:creationId xmlns:p14="http://schemas.microsoft.com/office/powerpoint/2010/main" val="304552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orakulmio 29">
            <a:extLst>
              <a:ext uri="{FF2B5EF4-FFF2-40B4-BE49-F238E27FC236}">
                <a16:creationId xmlns:a16="http://schemas.microsoft.com/office/drawing/2014/main" id="{D69B3FCA-539A-6305-E895-0276412D97C7}"/>
              </a:ext>
            </a:extLst>
          </p:cNvPr>
          <p:cNvSpPr/>
          <p:nvPr/>
        </p:nvSpPr>
        <p:spPr>
          <a:xfrm>
            <a:off x="8504793" y="2725703"/>
            <a:ext cx="3483394" cy="3480357"/>
          </a:xfrm>
          <a:prstGeom prst="rect">
            <a:avLst/>
          </a:prstGeom>
          <a:solidFill>
            <a:srgbClr val="EBEBEB"/>
          </a:solid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Suorakulmio 28">
            <a:extLst>
              <a:ext uri="{FF2B5EF4-FFF2-40B4-BE49-F238E27FC236}">
                <a16:creationId xmlns:a16="http://schemas.microsoft.com/office/drawing/2014/main" id="{539A6E10-6D6B-E9EC-EF61-FA5A4EC4817E}"/>
              </a:ext>
            </a:extLst>
          </p:cNvPr>
          <p:cNvSpPr/>
          <p:nvPr/>
        </p:nvSpPr>
        <p:spPr>
          <a:xfrm>
            <a:off x="404490" y="2725703"/>
            <a:ext cx="3483394" cy="3480357"/>
          </a:xfrm>
          <a:prstGeom prst="rect">
            <a:avLst/>
          </a:prstGeom>
          <a:solidFill>
            <a:srgbClr val="EBEBEB"/>
          </a:solid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Suorakulmio 27">
            <a:extLst>
              <a:ext uri="{FF2B5EF4-FFF2-40B4-BE49-F238E27FC236}">
                <a16:creationId xmlns:a16="http://schemas.microsoft.com/office/drawing/2014/main" id="{87DADB59-170C-BA33-2A6B-6C58BDE26610}"/>
              </a:ext>
            </a:extLst>
          </p:cNvPr>
          <p:cNvSpPr/>
          <p:nvPr/>
        </p:nvSpPr>
        <p:spPr>
          <a:xfrm>
            <a:off x="4454641" y="2723752"/>
            <a:ext cx="3483394" cy="3480357"/>
          </a:xfrm>
          <a:prstGeom prst="rect">
            <a:avLst/>
          </a:prstGeom>
          <a:solidFill>
            <a:srgbClr val="EBEBEB"/>
          </a:solid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99A15A4-E54A-2760-7808-E98FA28C61B0}"/>
              </a:ext>
            </a:extLst>
          </p:cNvPr>
          <p:cNvSpPr>
            <a:spLocks noGrp="1"/>
          </p:cNvSpPr>
          <p:nvPr>
            <p:ph type="title"/>
          </p:nvPr>
        </p:nvSpPr>
        <p:spPr>
          <a:xfrm>
            <a:off x="161812" y="374410"/>
            <a:ext cx="10522458" cy="754758"/>
          </a:xfrm>
        </p:spPr>
        <p:txBody>
          <a:bodyPr/>
          <a:lstStyle/>
          <a:p>
            <a:r>
              <a:rPr lang="en-US" dirty="0"/>
              <a:t>Responsible contract manufacturer</a:t>
            </a:r>
            <a:endParaRPr lang="fi-FI" dirty="0"/>
          </a:p>
        </p:txBody>
      </p:sp>
      <p:sp>
        <p:nvSpPr>
          <p:cNvPr id="5" name="Dian numeron paikkamerkki 4">
            <a:extLst>
              <a:ext uri="{FF2B5EF4-FFF2-40B4-BE49-F238E27FC236}">
                <a16:creationId xmlns:a16="http://schemas.microsoft.com/office/drawing/2014/main" id="{8C8CD95F-AE5B-495B-22B8-7077512602E6}"/>
              </a:ext>
            </a:extLst>
          </p:cNvPr>
          <p:cNvSpPr>
            <a:spLocks noGrp="1"/>
          </p:cNvSpPr>
          <p:nvPr>
            <p:ph type="sldNum" sz="quarter" idx="12"/>
          </p:nvPr>
        </p:nvSpPr>
        <p:spPr/>
        <p:txBody>
          <a:bodyPr/>
          <a:lstStyle/>
          <a:p>
            <a:fld id="{60A883DE-ED4A-4944-A559-AAF4A98C3567}" type="slidenum">
              <a:rPr lang="en-FI" smtClean="0"/>
              <a:t>10</a:t>
            </a:fld>
            <a:endParaRPr lang="en-FI"/>
          </a:p>
        </p:txBody>
      </p:sp>
      <p:sp>
        <p:nvSpPr>
          <p:cNvPr id="22" name="Text Placeholder 7">
            <a:extLst>
              <a:ext uri="{FF2B5EF4-FFF2-40B4-BE49-F238E27FC236}">
                <a16:creationId xmlns:a16="http://schemas.microsoft.com/office/drawing/2014/main" id="{295B6682-D553-D3CD-C10F-B73DFFC09B88}"/>
              </a:ext>
            </a:extLst>
          </p:cNvPr>
          <p:cNvSpPr txBox="1">
            <a:spLocks/>
          </p:cNvSpPr>
          <p:nvPr/>
        </p:nvSpPr>
        <p:spPr>
          <a:xfrm>
            <a:off x="504015" y="2769172"/>
            <a:ext cx="3383869" cy="1015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8102E"/>
              </a:buClr>
              <a:buFont typeface="Arial" panose="020B0604020202020204" pitchFamily="34" charset="0"/>
              <a:buChar char="•"/>
              <a:defRPr sz="2200" b="0" i="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8102E"/>
              </a:buClr>
              <a:buFont typeface="Arial" panose="020B0604020202020204" pitchFamily="34" charset="0"/>
              <a:buChar char="•"/>
              <a:defRPr sz="2000" b="0" i="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8102E"/>
              </a:buClr>
              <a:buFont typeface="Arial" panose="020B0604020202020204" pitchFamily="34" charset="0"/>
              <a:buChar char="•"/>
              <a:defRPr sz="1600" b="0" i="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kern="1200" dirty="0">
                <a:latin typeface="Arial" panose="020B0604020202020204" pitchFamily="34" charset="0"/>
                <a:ea typeface="ヒラギノ角ゴ Pro W3"/>
                <a:cs typeface="Arial" panose="020B0604020202020204" pitchFamily="34" charset="0"/>
              </a:rPr>
              <a:t>Responsibly together with customers and suppliers</a:t>
            </a:r>
            <a:endParaRPr lang="fi-FI" sz="2000" b="1" kern="1200" dirty="0">
              <a:latin typeface="Arial" panose="020B0604020202020204" pitchFamily="34" charset="0"/>
              <a:ea typeface="ヒラギノ角ゴ Pro W3"/>
              <a:cs typeface="Arial" panose="020B0604020202020204" pitchFamily="34" charset="0"/>
            </a:endParaRPr>
          </a:p>
        </p:txBody>
      </p:sp>
      <p:sp>
        <p:nvSpPr>
          <p:cNvPr id="23" name="Content Placeholder 8">
            <a:extLst>
              <a:ext uri="{FF2B5EF4-FFF2-40B4-BE49-F238E27FC236}">
                <a16:creationId xmlns:a16="http://schemas.microsoft.com/office/drawing/2014/main" id="{49AD4F7B-422E-06F4-0384-80AB7698B58C}"/>
              </a:ext>
            </a:extLst>
          </p:cNvPr>
          <p:cNvSpPr txBox="1">
            <a:spLocks/>
          </p:cNvSpPr>
          <p:nvPr/>
        </p:nvSpPr>
        <p:spPr>
          <a:xfrm>
            <a:off x="502917" y="3657356"/>
            <a:ext cx="3483394" cy="2452219"/>
          </a:xfrm>
          <a:prstGeom prst="rect">
            <a:avLst/>
          </a:prstGeom>
        </p:spPr>
        <p:txBody>
          <a:bodyPr/>
          <a:lstStyle>
            <a:lvl1pPr marL="228600" indent="-228600" algn="l" defTabSz="914400" rtl="0" eaLnBrk="1" latinLnBrk="0" hangingPunct="1">
              <a:lnSpc>
                <a:spcPct val="90000"/>
              </a:lnSpc>
              <a:spcBef>
                <a:spcPts val="1000"/>
              </a:spcBef>
              <a:buClr>
                <a:srgbClr val="C8102E"/>
              </a:buClr>
              <a:buFont typeface="Arial" panose="020B0604020202020204" pitchFamily="34" charset="0"/>
              <a:buChar char="•"/>
              <a:defRPr sz="2200" b="0" i="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8102E"/>
              </a:buClr>
              <a:buFont typeface="Arial" panose="020B0604020202020204" pitchFamily="34" charset="0"/>
              <a:buChar char="•"/>
              <a:defRPr sz="2000" b="0" i="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8102E"/>
              </a:buClr>
              <a:buFont typeface="Arial" panose="020B0604020202020204" pitchFamily="34" charset="0"/>
              <a:buChar char="•"/>
              <a:defRPr sz="1600" b="0" i="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fontAlgn="base">
              <a:spcBef>
                <a:spcPct val="0"/>
              </a:spcBef>
              <a:spcAft>
                <a:spcPct val="0"/>
              </a:spcAft>
            </a:pPr>
            <a:r>
              <a:rPr lang="en-US" sz="1600" dirty="0">
                <a:latin typeface="Arial" panose="020B0604020202020204" pitchFamily="34" charset="0"/>
                <a:cs typeface="Arial" panose="020B0604020202020204" pitchFamily="34" charset="0"/>
              </a:rPr>
              <a:t>Responsible total supplier</a:t>
            </a:r>
          </a:p>
          <a:p>
            <a:pPr marL="0" indent="0" defTabSz="457200" fontAlgn="base">
              <a:spcBef>
                <a:spcPct val="0"/>
              </a:spcBef>
              <a:spcAft>
                <a:spcPct val="0"/>
              </a:spcAft>
              <a:buNone/>
            </a:pPr>
            <a:endParaRPr lang="en-GB" sz="1600" kern="1100" dirty="0">
              <a:latin typeface="Arial"/>
              <a:ea typeface="ヒラギノ角ゴ Pro W3" pitchFamily="124" charset="-128"/>
            </a:endParaRPr>
          </a:p>
          <a:p>
            <a:pPr defTabSz="457200" fontAlgn="base" hangingPunct="1">
              <a:spcBef>
                <a:spcPct val="0"/>
              </a:spcBef>
              <a:spcAft>
                <a:spcPct val="0"/>
              </a:spcAft>
            </a:pPr>
            <a:r>
              <a:rPr lang="en-US" sz="1600" dirty="0">
                <a:latin typeface="Arial"/>
                <a:ea typeface="ヒラギノ角ゴ Pro W3" pitchFamily="124" charset="-128"/>
              </a:rPr>
              <a:t>L</a:t>
            </a:r>
            <a:r>
              <a:rPr lang="en-US" sz="1600" kern="1200" dirty="0">
                <a:latin typeface="Arial"/>
                <a:ea typeface="ヒラギノ角ゴ Pro W3" pitchFamily="124" charset="-128"/>
              </a:rPr>
              <a:t>ong-term customer relationships</a:t>
            </a:r>
          </a:p>
          <a:p>
            <a:pPr marL="0" indent="0" defTabSz="457200" fontAlgn="base">
              <a:spcBef>
                <a:spcPct val="0"/>
              </a:spcBef>
              <a:spcAft>
                <a:spcPct val="0"/>
              </a:spcAft>
              <a:buNone/>
            </a:pPr>
            <a:endParaRPr lang="fi-FI" sz="1600" kern="1100" dirty="0">
              <a:latin typeface="Arial"/>
              <a:ea typeface="ヒラギノ角ゴ Pro W3" pitchFamily="124" charset="-128"/>
            </a:endParaRPr>
          </a:p>
          <a:p>
            <a:pPr defTabSz="457200" fontAlgn="base">
              <a:spcBef>
                <a:spcPct val="0"/>
              </a:spcBef>
              <a:spcAft>
                <a:spcPct val="0"/>
              </a:spcAft>
            </a:pPr>
            <a:r>
              <a:rPr lang="en-US" sz="1600" kern="1200" dirty="0">
                <a:latin typeface="Arial"/>
                <a:ea typeface="ヒラギノ角ゴ Pro W3" pitchFamily="124" charset="-128"/>
              </a:rPr>
              <a:t>Close to the customer</a:t>
            </a:r>
          </a:p>
          <a:p>
            <a:pPr marL="0" indent="0" defTabSz="457200" fontAlgn="base">
              <a:spcBef>
                <a:spcPct val="0"/>
              </a:spcBef>
              <a:spcAft>
                <a:spcPct val="0"/>
              </a:spcAft>
              <a:buNone/>
            </a:pPr>
            <a:endParaRPr lang="fi-FI" sz="1600" kern="1100" dirty="0">
              <a:latin typeface="Arial"/>
              <a:ea typeface="ヒラギノ角ゴ Pro W3" pitchFamily="124" charset="-128"/>
            </a:endParaRPr>
          </a:p>
          <a:p>
            <a:pPr defTabSz="457200" fontAlgn="base">
              <a:spcBef>
                <a:spcPct val="0"/>
              </a:spcBef>
              <a:spcAft>
                <a:spcPct val="0"/>
              </a:spcAft>
            </a:pPr>
            <a:r>
              <a:rPr lang="fi-FI" sz="1600" kern="1100" dirty="0" err="1">
                <a:latin typeface="Arial"/>
                <a:ea typeface="ヒラギノ角ゴ Pro W3" pitchFamily="124" charset="-128"/>
              </a:rPr>
              <a:t>Developing</a:t>
            </a:r>
            <a:r>
              <a:rPr lang="fi-FI" sz="1600" kern="1100" dirty="0">
                <a:latin typeface="Arial"/>
                <a:ea typeface="ヒラギノ角ゴ Pro W3" pitchFamily="124" charset="-128"/>
              </a:rPr>
              <a:t> of </a:t>
            </a:r>
            <a:r>
              <a:rPr lang="fi-FI" sz="1600" kern="1100" dirty="0" err="1">
                <a:latin typeface="Arial"/>
                <a:ea typeface="ヒラギノ角ゴ Pro W3" pitchFamily="124" charset="-128"/>
              </a:rPr>
              <a:t>supplier</a:t>
            </a:r>
            <a:r>
              <a:rPr lang="fi-FI" sz="1600" kern="1100" dirty="0">
                <a:latin typeface="Arial"/>
                <a:ea typeface="ヒラギノ角ゴ Pro W3" pitchFamily="124" charset="-128"/>
              </a:rPr>
              <a:t> </a:t>
            </a:r>
            <a:r>
              <a:rPr lang="fi-FI" sz="1600" kern="1100" dirty="0" err="1">
                <a:latin typeface="Arial"/>
                <a:ea typeface="ヒラギノ角ゴ Pro W3" pitchFamily="124" charset="-128"/>
              </a:rPr>
              <a:t>network</a:t>
            </a:r>
            <a:endParaRPr lang="fi-FI" sz="1600" kern="1100" dirty="0">
              <a:latin typeface="Arial"/>
              <a:ea typeface="ヒラギノ角ゴ Pro W3" pitchFamily="124" charset="-128"/>
            </a:endParaRPr>
          </a:p>
          <a:p>
            <a:pPr marL="0" indent="0" defTabSz="457200" fontAlgn="base">
              <a:spcBef>
                <a:spcPct val="0"/>
              </a:spcBef>
              <a:spcAft>
                <a:spcPct val="0"/>
              </a:spcAft>
              <a:buNone/>
            </a:pPr>
            <a:endParaRPr lang="fi-FI" sz="1600" kern="1100" dirty="0">
              <a:latin typeface="Arial"/>
              <a:ea typeface="ヒラギノ角ゴ Pro W3" pitchFamily="124" charset="-128"/>
            </a:endParaRPr>
          </a:p>
          <a:p>
            <a:pPr defTabSz="457200" fontAlgn="base">
              <a:spcBef>
                <a:spcPct val="0"/>
              </a:spcBef>
              <a:spcAft>
                <a:spcPct val="0"/>
              </a:spcAft>
            </a:pPr>
            <a:r>
              <a:rPr lang="en-US" sz="1600" kern="1100" dirty="0">
                <a:latin typeface="Arial"/>
                <a:ea typeface="ヒラギノ角ゴ Pro W3" pitchFamily="124" charset="-128"/>
              </a:rPr>
              <a:t>Expanding the offer through a subcontracting network</a:t>
            </a:r>
            <a:endParaRPr lang="fi-FI" sz="1600" kern="1100" dirty="0">
              <a:latin typeface="Arial"/>
              <a:ea typeface="ヒラギノ角ゴ Pro W3" pitchFamily="124" charset="-128"/>
            </a:endParaRPr>
          </a:p>
        </p:txBody>
      </p:sp>
      <p:sp>
        <p:nvSpPr>
          <p:cNvPr id="24" name="Text Placeholder 7">
            <a:extLst>
              <a:ext uri="{FF2B5EF4-FFF2-40B4-BE49-F238E27FC236}">
                <a16:creationId xmlns:a16="http://schemas.microsoft.com/office/drawing/2014/main" id="{B174D7F4-B114-AEFD-8AB3-24D1C47611C7}"/>
              </a:ext>
            </a:extLst>
          </p:cNvPr>
          <p:cNvSpPr txBox="1">
            <a:spLocks/>
          </p:cNvSpPr>
          <p:nvPr/>
        </p:nvSpPr>
        <p:spPr>
          <a:xfrm>
            <a:off x="4552596" y="2729341"/>
            <a:ext cx="3203509" cy="1015547"/>
          </a:xfrm>
          <a:prstGeom prst="rect">
            <a:avLst/>
          </a:prstGeom>
        </p:spPr>
        <p:txBody>
          <a:bodyPr vert="horz" lIns="91440" tIns="45720" rIns="91440" bIns="45720" rtlCol="0" anchor="b">
            <a:noAutofit/>
          </a:bodyPr>
          <a:lstStyle>
            <a:lvl1pPr marL="0" indent="0" algn="l" defTabSz="914400" rtl="0" eaLnBrk="1" latinLnBrk="0" hangingPunct="1">
              <a:lnSpc>
                <a:spcPts val="2480"/>
              </a:lnSpc>
              <a:spcBef>
                <a:spcPts val="1000"/>
              </a:spcBef>
              <a:buClr>
                <a:srgbClr val="C8102E"/>
              </a:buClr>
              <a:buFont typeface="Arial" panose="020B0604020202020204" pitchFamily="34" charset="0"/>
              <a:buNone/>
              <a:defRPr sz="2400" b="1" i="0" kern="1200">
                <a:solidFill>
                  <a:schemeClr val="bg2">
                    <a:lumMod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C8102E"/>
              </a:buClr>
              <a:buFont typeface="Arial" panose="020B0604020202020204" pitchFamily="34" charset="0"/>
              <a:buNone/>
              <a:defRPr sz="2000" b="1" i="0" kern="1200">
                <a:solidFill>
                  <a:schemeClr val="bg2">
                    <a:lumMod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C8102E"/>
              </a:buClr>
              <a:buFont typeface="Arial" panose="020B0604020202020204" pitchFamily="34" charset="0"/>
              <a:buNone/>
              <a:defRPr sz="1800" b="1" i="0" kern="1200">
                <a:solidFill>
                  <a:schemeClr val="bg2">
                    <a:lumMod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C8102E"/>
              </a:buClr>
              <a:buFont typeface="Arial" panose="020B0604020202020204" pitchFamily="34" charset="0"/>
              <a:buNone/>
              <a:defRPr sz="1600" b="1" i="0" kern="1200">
                <a:solidFill>
                  <a:schemeClr val="bg2">
                    <a:lumMod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C8102E"/>
              </a:buClr>
              <a:buFont typeface="Arial" panose="020B0604020202020204" pitchFamily="34" charset="0"/>
              <a:buNone/>
              <a:defRPr sz="1600" b="1" i="0" kern="1200">
                <a:solidFill>
                  <a:schemeClr val="bg2">
                    <a:lumMod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457200" fontAlgn="base" hangingPunct="1">
              <a:spcBef>
                <a:spcPct val="0"/>
              </a:spcBef>
              <a:spcAft>
                <a:spcPct val="0"/>
              </a:spcAft>
            </a:pPr>
            <a:r>
              <a:rPr lang="en-US" sz="2000" b="1" kern="1200" dirty="0">
                <a:latin typeface="Arial" panose="020B0604020202020204" pitchFamily="34" charset="0"/>
                <a:ea typeface="ヒラギノ角ゴ Pro W3"/>
                <a:cs typeface="Arial" panose="020B0604020202020204" pitchFamily="34" charset="0"/>
              </a:rPr>
              <a:t>Componenta's business is based on a circular economy</a:t>
            </a:r>
            <a:endParaRPr lang="fi-FI" sz="2000" b="1" kern="1200" dirty="0">
              <a:latin typeface="Arial" panose="020B0604020202020204" pitchFamily="34" charset="0"/>
              <a:ea typeface="ヒラギノ角ゴ Pro W3"/>
              <a:cs typeface="Arial" panose="020B0604020202020204" pitchFamily="34" charset="0"/>
            </a:endParaRPr>
          </a:p>
        </p:txBody>
      </p:sp>
      <p:sp>
        <p:nvSpPr>
          <p:cNvPr id="25" name="Content Placeholder 8">
            <a:extLst>
              <a:ext uri="{FF2B5EF4-FFF2-40B4-BE49-F238E27FC236}">
                <a16:creationId xmlns:a16="http://schemas.microsoft.com/office/drawing/2014/main" id="{117D4088-A5D6-F879-F82E-90F11BF9DCE6}"/>
              </a:ext>
            </a:extLst>
          </p:cNvPr>
          <p:cNvSpPr txBox="1">
            <a:spLocks/>
          </p:cNvSpPr>
          <p:nvPr/>
        </p:nvSpPr>
        <p:spPr>
          <a:xfrm>
            <a:off x="4552596" y="4061629"/>
            <a:ext cx="3411860" cy="2323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8102E"/>
              </a:buClr>
              <a:buFont typeface="Arial" panose="020B0604020202020204" pitchFamily="34" charset="0"/>
              <a:buChar char="•"/>
              <a:defRPr sz="2200" b="0" i="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8102E"/>
              </a:buClr>
              <a:buFont typeface="Arial" panose="020B0604020202020204" pitchFamily="34" charset="0"/>
              <a:buChar char="•"/>
              <a:defRPr sz="2000" b="0" i="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8102E"/>
              </a:buClr>
              <a:buFont typeface="Arial" panose="020B0604020202020204" pitchFamily="34" charset="0"/>
              <a:buChar char="•"/>
              <a:defRPr sz="1600" b="0" i="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fontAlgn="base" hangingPunct="1">
              <a:spcBef>
                <a:spcPct val="0"/>
              </a:spcBef>
              <a:spcAft>
                <a:spcPct val="0"/>
              </a:spcAft>
            </a:pPr>
            <a:r>
              <a:rPr lang="en-US" sz="1600" kern="1200" dirty="0">
                <a:latin typeface="Arial"/>
                <a:ea typeface="ヒラギノ角ゴ Pro W3" pitchFamily="124" charset="-128"/>
              </a:rPr>
              <a:t>The important role of the circular economy in production processes</a:t>
            </a:r>
            <a:br>
              <a:rPr lang="en-US" sz="1600" kern="1200" dirty="0">
                <a:latin typeface="Arial"/>
                <a:ea typeface="ヒラギノ角ゴ Pro W3" pitchFamily="124" charset="-128"/>
              </a:rPr>
            </a:br>
            <a:endParaRPr lang="fi-FI" sz="1600" kern="1200" dirty="0">
              <a:latin typeface="Arial"/>
              <a:ea typeface="ヒラギノ角ゴ Pro W3" pitchFamily="124" charset="-128"/>
            </a:endParaRPr>
          </a:p>
          <a:p>
            <a:pPr defTabSz="457200" fontAlgn="base" hangingPunct="1">
              <a:spcBef>
                <a:spcPct val="0"/>
              </a:spcBef>
              <a:spcAft>
                <a:spcPct val="0"/>
              </a:spcAft>
            </a:pPr>
            <a:r>
              <a:rPr lang="en-US" sz="1600" kern="1200" dirty="0">
                <a:latin typeface="Arial"/>
                <a:ea typeface="ヒラギノ角ゴ Pro W3" pitchFamily="124" charset="-128"/>
              </a:rPr>
              <a:t>Continuous improvement of energy efficiency</a:t>
            </a:r>
            <a:br>
              <a:rPr lang="en-US" sz="1600" kern="1200" dirty="0">
                <a:latin typeface="Arial"/>
                <a:ea typeface="ヒラギノ角ゴ Pro W3" pitchFamily="124" charset="-128"/>
              </a:rPr>
            </a:br>
            <a:endParaRPr lang="fi-FI" sz="1600" kern="1200" dirty="0">
              <a:latin typeface="Arial"/>
              <a:ea typeface="ヒラギノ角ゴ Pro W3" pitchFamily="124" charset="-128"/>
            </a:endParaRPr>
          </a:p>
          <a:p>
            <a:pPr defTabSz="457200" fontAlgn="base" hangingPunct="1">
              <a:spcBef>
                <a:spcPct val="0"/>
              </a:spcBef>
              <a:spcAft>
                <a:spcPct val="0"/>
              </a:spcAft>
            </a:pPr>
            <a:r>
              <a:rPr lang="en-US" sz="1600" kern="1200" dirty="0">
                <a:latin typeface="Arial"/>
                <a:ea typeface="ヒラギノ角ゴ Pro W3" pitchFamily="124" charset="-128"/>
              </a:rPr>
              <a:t>Certified quality, environmental and occupational safety systems</a:t>
            </a:r>
            <a:endParaRPr lang="fi-FI" sz="1600" kern="1100" dirty="0">
              <a:latin typeface="Arial"/>
              <a:ea typeface="ヒラギノ角ゴ Pro W3" pitchFamily="124" charset="-128"/>
            </a:endParaRPr>
          </a:p>
        </p:txBody>
      </p:sp>
      <p:sp>
        <p:nvSpPr>
          <p:cNvPr id="26" name="Text Placeholder 7">
            <a:extLst>
              <a:ext uri="{FF2B5EF4-FFF2-40B4-BE49-F238E27FC236}">
                <a16:creationId xmlns:a16="http://schemas.microsoft.com/office/drawing/2014/main" id="{5F90D5C2-347C-0BAF-8D4E-19F02932028C}"/>
              </a:ext>
            </a:extLst>
          </p:cNvPr>
          <p:cNvSpPr txBox="1">
            <a:spLocks/>
          </p:cNvSpPr>
          <p:nvPr/>
        </p:nvSpPr>
        <p:spPr>
          <a:xfrm>
            <a:off x="8580976" y="2718854"/>
            <a:ext cx="3433631" cy="1082904"/>
          </a:xfrm>
          <a:prstGeom prst="rect">
            <a:avLst/>
          </a:prstGeom>
        </p:spPr>
        <p:txBody>
          <a:bodyPr vert="horz" lIns="91440" tIns="45720" rIns="91440" bIns="45720" rtlCol="0" anchor="b">
            <a:noAutofit/>
          </a:bodyPr>
          <a:lstStyle>
            <a:lvl1pPr marL="0" indent="0" algn="l" defTabSz="914400" rtl="0" eaLnBrk="1" latinLnBrk="0" hangingPunct="1">
              <a:lnSpc>
                <a:spcPts val="2480"/>
              </a:lnSpc>
              <a:spcBef>
                <a:spcPts val="1000"/>
              </a:spcBef>
              <a:buClr>
                <a:srgbClr val="C8102E"/>
              </a:buClr>
              <a:buFont typeface="Arial" panose="020B0604020202020204" pitchFamily="34" charset="0"/>
              <a:buNone/>
              <a:defRPr sz="2400" b="1" i="0" kern="1200">
                <a:solidFill>
                  <a:schemeClr val="bg2">
                    <a:lumMod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C8102E"/>
              </a:buClr>
              <a:buFont typeface="Arial" panose="020B0604020202020204" pitchFamily="34" charset="0"/>
              <a:buNone/>
              <a:defRPr sz="2000" b="1" i="0" kern="1200">
                <a:solidFill>
                  <a:schemeClr val="bg2">
                    <a:lumMod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C8102E"/>
              </a:buClr>
              <a:buFont typeface="Arial" panose="020B0604020202020204" pitchFamily="34" charset="0"/>
              <a:buNone/>
              <a:defRPr sz="1800" b="1" i="0" kern="1200">
                <a:solidFill>
                  <a:schemeClr val="bg2">
                    <a:lumMod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C8102E"/>
              </a:buClr>
              <a:buFont typeface="Arial" panose="020B0604020202020204" pitchFamily="34" charset="0"/>
              <a:buNone/>
              <a:defRPr sz="1600" b="1" i="0" kern="1200">
                <a:solidFill>
                  <a:schemeClr val="bg2">
                    <a:lumMod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C8102E"/>
              </a:buClr>
              <a:buFont typeface="Arial" panose="020B0604020202020204" pitchFamily="34" charset="0"/>
              <a:buNone/>
              <a:defRPr sz="1600" b="1" i="0" kern="1200">
                <a:solidFill>
                  <a:schemeClr val="bg2">
                    <a:lumMod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b="1" kern="1200" dirty="0">
                <a:latin typeface="Arial" panose="020B0604020202020204" pitchFamily="34" charset="0"/>
                <a:ea typeface="ヒラギノ角ゴ Pro W3"/>
                <a:cs typeface="Arial" panose="020B0604020202020204" pitchFamily="34" charset="0"/>
              </a:rPr>
              <a:t>Safety and personnel well-being at the heart of what we do</a:t>
            </a:r>
            <a:endParaRPr lang="fi-FI" sz="2000" b="1" kern="1200" dirty="0">
              <a:latin typeface="Arial" panose="020B0604020202020204" pitchFamily="34" charset="0"/>
              <a:ea typeface="ヒラギノ角ゴ Pro W3"/>
              <a:cs typeface="Arial" panose="020B0604020202020204" pitchFamily="34" charset="0"/>
            </a:endParaRPr>
          </a:p>
        </p:txBody>
      </p:sp>
      <p:sp>
        <p:nvSpPr>
          <p:cNvPr id="27" name="Content Placeholder 8">
            <a:extLst>
              <a:ext uri="{FF2B5EF4-FFF2-40B4-BE49-F238E27FC236}">
                <a16:creationId xmlns:a16="http://schemas.microsoft.com/office/drawing/2014/main" id="{D775946B-4FA1-BC07-A1DC-BEA82C2F3CAA}"/>
              </a:ext>
            </a:extLst>
          </p:cNvPr>
          <p:cNvSpPr txBox="1">
            <a:spLocks/>
          </p:cNvSpPr>
          <p:nvPr/>
        </p:nvSpPr>
        <p:spPr>
          <a:xfrm>
            <a:off x="8504793" y="3730666"/>
            <a:ext cx="3430553" cy="2482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8102E"/>
              </a:buClr>
              <a:buFont typeface="Arial" panose="020B0604020202020204" pitchFamily="34" charset="0"/>
              <a:buChar char="•"/>
              <a:defRPr sz="2200" b="0" i="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8102E"/>
              </a:buClr>
              <a:buFont typeface="Arial" panose="020B0604020202020204" pitchFamily="34" charset="0"/>
              <a:buChar char="•"/>
              <a:defRPr sz="2000" b="0" i="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8102E"/>
              </a:buClr>
              <a:buFont typeface="Arial" panose="020B0604020202020204" pitchFamily="34" charset="0"/>
              <a:buChar char="•"/>
              <a:defRPr sz="1600" b="0" i="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8102E"/>
              </a:buClr>
              <a:buFont typeface="Arial" panose="020B0604020202020204" pitchFamily="34" charset="0"/>
              <a:buChar char="•"/>
              <a:defRPr sz="1400" b="0" i="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fontAlgn="base" hangingPunct="1">
              <a:spcBef>
                <a:spcPct val="0"/>
              </a:spcBef>
              <a:spcAft>
                <a:spcPct val="0"/>
              </a:spcAft>
            </a:pPr>
            <a:r>
              <a:rPr lang="en-US" sz="1600" kern="1200" dirty="0">
                <a:latin typeface="Arial"/>
                <a:ea typeface="ヒラギノ角ゴ Pro W3" pitchFamily="124" charset="-128"/>
              </a:rPr>
              <a:t>Our values: openness, honesty and respect</a:t>
            </a:r>
          </a:p>
          <a:p>
            <a:pPr marL="0" indent="0" defTabSz="457200" fontAlgn="base" hangingPunct="1">
              <a:spcBef>
                <a:spcPct val="0"/>
              </a:spcBef>
              <a:spcAft>
                <a:spcPct val="0"/>
              </a:spcAft>
              <a:buNone/>
            </a:pPr>
            <a:endParaRPr lang="fi-FI" sz="1600" kern="1200" dirty="0">
              <a:latin typeface="Arial"/>
              <a:ea typeface="ヒラギノ角ゴ Pro W3" pitchFamily="124" charset="-128"/>
            </a:endParaRPr>
          </a:p>
          <a:p>
            <a:pPr defTabSz="457200" fontAlgn="base" hangingPunct="1">
              <a:spcBef>
                <a:spcPct val="0"/>
              </a:spcBef>
              <a:spcAft>
                <a:spcPct val="0"/>
              </a:spcAft>
            </a:pPr>
            <a:r>
              <a:rPr lang="en-US" sz="1600" kern="1200" dirty="0">
                <a:latin typeface="Arial"/>
                <a:ea typeface="ヒラギノ角ゴ Pro W3" pitchFamily="124" charset="-128"/>
              </a:rPr>
              <a:t>600 skilled and committed employees</a:t>
            </a:r>
            <a:br>
              <a:rPr lang="en-US" sz="1600" kern="1200" dirty="0">
                <a:latin typeface="Arial"/>
                <a:ea typeface="ヒラギノ角ゴ Pro W3" pitchFamily="124" charset="-128"/>
              </a:rPr>
            </a:br>
            <a:endParaRPr lang="fi-FI" sz="1600" kern="1200" dirty="0">
              <a:latin typeface="Arial"/>
              <a:ea typeface="ヒラギノ角ゴ Pro W3" pitchFamily="124" charset="-128"/>
            </a:endParaRPr>
          </a:p>
          <a:p>
            <a:pPr defTabSz="457200" fontAlgn="base" hangingPunct="1">
              <a:spcBef>
                <a:spcPct val="0"/>
              </a:spcBef>
              <a:spcAft>
                <a:spcPct val="0"/>
              </a:spcAft>
            </a:pPr>
            <a:r>
              <a:rPr lang="en-US" sz="1600" kern="1200" dirty="0">
                <a:latin typeface="Arial"/>
                <a:ea typeface="ヒラギノ角ゴ Pro W3" pitchFamily="124" charset="-128"/>
              </a:rPr>
              <a:t>We invest in the health and safety of our personnel</a:t>
            </a:r>
            <a:br>
              <a:rPr lang="en-US" sz="1600" kern="1200" dirty="0">
                <a:latin typeface="Arial"/>
                <a:ea typeface="ヒラギノ角ゴ Pro W3" pitchFamily="124" charset="-128"/>
              </a:rPr>
            </a:br>
            <a:endParaRPr lang="fi-FI" sz="1600" kern="1200" dirty="0">
              <a:latin typeface="Arial"/>
              <a:ea typeface="ヒラギノ角ゴ Pro W3" pitchFamily="124" charset="-128"/>
            </a:endParaRPr>
          </a:p>
          <a:p>
            <a:pPr defTabSz="457200" fontAlgn="base" hangingPunct="1">
              <a:spcBef>
                <a:spcPct val="0"/>
              </a:spcBef>
              <a:spcAft>
                <a:spcPct val="0"/>
              </a:spcAft>
            </a:pPr>
            <a:r>
              <a:rPr lang="en-US" sz="1600" dirty="0">
                <a:latin typeface="Arial"/>
                <a:ea typeface="ヒラギノ角ゴ Pro W3" pitchFamily="124" charset="-128"/>
              </a:rPr>
              <a:t>We support the diversity and equality of our personnel</a:t>
            </a:r>
            <a:endParaRPr lang="fi-FI" sz="1600" kern="1200" dirty="0">
              <a:latin typeface="Arial"/>
              <a:ea typeface="ヒラギノ角ゴ Pro W3" pitchFamily="124" charset="-128"/>
            </a:endParaRPr>
          </a:p>
        </p:txBody>
      </p:sp>
      <p:pic>
        <p:nvPicPr>
          <p:cNvPr id="4" name="Kuva 3">
            <a:extLst>
              <a:ext uri="{FF2B5EF4-FFF2-40B4-BE49-F238E27FC236}">
                <a16:creationId xmlns:a16="http://schemas.microsoft.com/office/drawing/2014/main" id="{F151E951-6930-A804-D2CA-6729C593180D}"/>
              </a:ext>
            </a:extLst>
          </p:cNvPr>
          <p:cNvPicPr>
            <a:picLocks noChangeAspect="1"/>
          </p:cNvPicPr>
          <p:nvPr/>
        </p:nvPicPr>
        <p:blipFill>
          <a:blip r:embed="rId2"/>
          <a:stretch>
            <a:fillRect/>
          </a:stretch>
        </p:blipFill>
        <p:spPr>
          <a:xfrm>
            <a:off x="416962" y="1235839"/>
            <a:ext cx="1289406" cy="1286827"/>
          </a:xfrm>
          <a:prstGeom prst="rect">
            <a:avLst/>
          </a:prstGeom>
        </p:spPr>
      </p:pic>
      <p:pic>
        <p:nvPicPr>
          <p:cNvPr id="8" name="Kuva 7">
            <a:extLst>
              <a:ext uri="{FF2B5EF4-FFF2-40B4-BE49-F238E27FC236}">
                <a16:creationId xmlns:a16="http://schemas.microsoft.com/office/drawing/2014/main" id="{93E4222D-A9AB-CA9E-566E-C514E387D540}"/>
              </a:ext>
            </a:extLst>
          </p:cNvPr>
          <p:cNvPicPr>
            <a:picLocks noChangeAspect="1"/>
          </p:cNvPicPr>
          <p:nvPr/>
        </p:nvPicPr>
        <p:blipFill>
          <a:blip r:embed="rId3"/>
          <a:stretch>
            <a:fillRect/>
          </a:stretch>
        </p:blipFill>
        <p:spPr>
          <a:xfrm>
            <a:off x="1870753" y="1241939"/>
            <a:ext cx="1289406" cy="1284248"/>
          </a:xfrm>
          <a:prstGeom prst="rect">
            <a:avLst/>
          </a:prstGeom>
        </p:spPr>
      </p:pic>
      <p:pic>
        <p:nvPicPr>
          <p:cNvPr id="12" name="Kuva 11">
            <a:extLst>
              <a:ext uri="{FF2B5EF4-FFF2-40B4-BE49-F238E27FC236}">
                <a16:creationId xmlns:a16="http://schemas.microsoft.com/office/drawing/2014/main" id="{FB4ADA93-7322-5C06-A173-B316974F89EE}"/>
              </a:ext>
            </a:extLst>
          </p:cNvPr>
          <p:cNvPicPr>
            <a:picLocks noChangeAspect="1"/>
          </p:cNvPicPr>
          <p:nvPr/>
        </p:nvPicPr>
        <p:blipFill>
          <a:blip r:embed="rId4"/>
          <a:stretch>
            <a:fillRect/>
          </a:stretch>
        </p:blipFill>
        <p:spPr>
          <a:xfrm>
            <a:off x="3317697" y="1246607"/>
            <a:ext cx="1296255" cy="1296255"/>
          </a:xfrm>
          <a:prstGeom prst="rect">
            <a:avLst/>
          </a:prstGeom>
        </p:spPr>
      </p:pic>
      <p:pic>
        <p:nvPicPr>
          <p:cNvPr id="16" name="Kuva 15">
            <a:extLst>
              <a:ext uri="{FF2B5EF4-FFF2-40B4-BE49-F238E27FC236}">
                <a16:creationId xmlns:a16="http://schemas.microsoft.com/office/drawing/2014/main" id="{D28FB2E9-105B-55F0-2455-07B0646C3783}"/>
              </a:ext>
            </a:extLst>
          </p:cNvPr>
          <p:cNvPicPr>
            <a:picLocks noChangeAspect="1"/>
          </p:cNvPicPr>
          <p:nvPr/>
        </p:nvPicPr>
        <p:blipFill>
          <a:blip r:embed="rId5"/>
          <a:stretch>
            <a:fillRect/>
          </a:stretch>
        </p:blipFill>
        <p:spPr>
          <a:xfrm>
            <a:off x="4771488" y="1233259"/>
            <a:ext cx="1324512" cy="1321863"/>
          </a:xfrm>
          <a:prstGeom prst="rect">
            <a:avLst/>
          </a:prstGeom>
        </p:spPr>
      </p:pic>
      <p:pic>
        <p:nvPicPr>
          <p:cNvPr id="20" name="Kuva 19">
            <a:extLst>
              <a:ext uri="{FF2B5EF4-FFF2-40B4-BE49-F238E27FC236}">
                <a16:creationId xmlns:a16="http://schemas.microsoft.com/office/drawing/2014/main" id="{D60AAB0C-5659-C49E-8ECB-67E3CA72FF84}"/>
              </a:ext>
            </a:extLst>
          </p:cNvPr>
          <p:cNvPicPr>
            <a:picLocks noChangeAspect="1"/>
          </p:cNvPicPr>
          <p:nvPr/>
        </p:nvPicPr>
        <p:blipFill>
          <a:blip r:embed="rId6"/>
          <a:stretch>
            <a:fillRect/>
          </a:stretch>
        </p:blipFill>
        <p:spPr>
          <a:xfrm>
            <a:off x="6203873" y="1238418"/>
            <a:ext cx="1324512" cy="1324512"/>
          </a:xfrm>
          <a:prstGeom prst="rect">
            <a:avLst/>
          </a:prstGeom>
        </p:spPr>
      </p:pic>
      <p:pic>
        <p:nvPicPr>
          <p:cNvPr id="32" name="Kuva 31">
            <a:extLst>
              <a:ext uri="{FF2B5EF4-FFF2-40B4-BE49-F238E27FC236}">
                <a16:creationId xmlns:a16="http://schemas.microsoft.com/office/drawing/2014/main" id="{09AB72CB-484E-B8FB-541D-8B39E03ADE7F}"/>
              </a:ext>
            </a:extLst>
          </p:cNvPr>
          <p:cNvPicPr>
            <a:picLocks noChangeAspect="1"/>
          </p:cNvPicPr>
          <p:nvPr/>
        </p:nvPicPr>
        <p:blipFill>
          <a:blip r:embed="rId7"/>
          <a:stretch>
            <a:fillRect/>
          </a:stretch>
        </p:blipFill>
        <p:spPr>
          <a:xfrm>
            <a:off x="7685921" y="1233258"/>
            <a:ext cx="1324512" cy="1324512"/>
          </a:xfrm>
          <a:prstGeom prst="rect">
            <a:avLst/>
          </a:prstGeom>
        </p:spPr>
      </p:pic>
      <p:pic>
        <p:nvPicPr>
          <p:cNvPr id="34" name="Kuva 33">
            <a:extLst>
              <a:ext uri="{FF2B5EF4-FFF2-40B4-BE49-F238E27FC236}">
                <a16:creationId xmlns:a16="http://schemas.microsoft.com/office/drawing/2014/main" id="{B71CBF9E-2B84-2E8C-626E-0952556EC56A}"/>
              </a:ext>
            </a:extLst>
          </p:cNvPr>
          <p:cNvPicPr>
            <a:picLocks noChangeAspect="1"/>
          </p:cNvPicPr>
          <p:nvPr/>
        </p:nvPicPr>
        <p:blipFill>
          <a:blip r:embed="rId8"/>
          <a:stretch>
            <a:fillRect/>
          </a:stretch>
        </p:blipFill>
        <p:spPr>
          <a:xfrm>
            <a:off x="9167969" y="1241939"/>
            <a:ext cx="1289406" cy="1289406"/>
          </a:xfrm>
          <a:prstGeom prst="rect">
            <a:avLst/>
          </a:prstGeom>
        </p:spPr>
      </p:pic>
      <p:pic>
        <p:nvPicPr>
          <p:cNvPr id="36" name="Kuva 35">
            <a:extLst>
              <a:ext uri="{FF2B5EF4-FFF2-40B4-BE49-F238E27FC236}">
                <a16:creationId xmlns:a16="http://schemas.microsoft.com/office/drawing/2014/main" id="{DEB6F975-440F-179B-6AAD-C93F10DAFB82}"/>
              </a:ext>
            </a:extLst>
          </p:cNvPr>
          <p:cNvPicPr>
            <a:picLocks noChangeAspect="1"/>
          </p:cNvPicPr>
          <p:nvPr/>
        </p:nvPicPr>
        <p:blipFill>
          <a:blip r:embed="rId9"/>
          <a:stretch>
            <a:fillRect/>
          </a:stretch>
        </p:blipFill>
        <p:spPr>
          <a:xfrm>
            <a:off x="10590209" y="1229932"/>
            <a:ext cx="1296255" cy="1296255"/>
          </a:xfrm>
          <a:prstGeom prst="rect">
            <a:avLst/>
          </a:prstGeom>
        </p:spPr>
      </p:pic>
    </p:spTree>
    <p:extLst>
      <p:ext uri="{BB962C8B-B14F-4D97-AF65-F5344CB8AC3E}">
        <p14:creationId xmlns:p14="http://schemas.microsoft.com/office/powerpoint/2010/main" val="185865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5E99ED-51A2-53E3-C728-B17902D71797}"/>
              </a:ext>
            </a:extLst>
          </p:cNvPr>
          <p:cNvSpPr>
            <a:spLocks noGrp="1"/>
          </p:cNvSpPr>
          <p:nvPr>
            <p:ph type="title"/>
          </p:nvPr>
        </p:nvSpPr>
        <p:spPr>
          <a:xfrm>
            <a:off x="410966" y="196421"/>
            <a:ext cx="10942834" cy="869818"/>
          </a:xfrm>
        </p:spPr>
        <p:txBody>
          <a:bodyPr/>
          <a:lstStyle/>
          <a:p>
            <a:r>
              <a:rPr lang="fi-FI" dirty="0" err="1"/>
              <a:t>Componenta´s</a:t>
            </a:r>
            <a:r>
              <a:rPr lang="fi-FI" dirty="0"/>
              <a:t> </a:t>
            </a:r>
            <a:r>
              <a:rPr lang="fi-FI" dirty="0" err="1"/>
              <a:t>strategy</a:t>
            </a:r>
            <a:r>
              <a:rPr lang="fi-FI" dirty="0"/>
              <a:t> 2020‒2023</a:t>
            </a:r>
          </a:p>
        </p:txBody>
      </p:sp>
      <p:sp>
        <p:nvSpPr>
          <p:cNvPr id="4" name="Päivämäärän paikkamerkki 3">
            <a:extLst>
              <a:ext uri="{FF2B5EF4-FFF2-40B4-BE49-F238E27FC236}">
                <a16:creationId xmlns:a16="http://schemas.microsoft.com/office/drawing/2014/main" id="{FBC05A11-808B-FCDE-9FB9-874A247F6D1E}"/>
              </a:ext>
            </a:extLst>
          </p:cNvPr>
          <p:cNvSpPr>
            <a:spLocks noGrp="1"/>
          </p:cNvSpPr>
          <p:nvPr>
            <p:ph type="dt" sz="half" idx="10"/>
          </p:nvPr>
        </p:nvSpPr>
        <p:spPr/>
        <p:txBody>
          <a:bodyPr/>
          <a:lstStyle/>
          <a:p>
            <a:fld id="{3ED64782-3D05-6E4B-8B4E-8B0B8B45C2BE}" type="datetime1">
              <a:rPr lang="fi-FI" smtClean="0"/>
              <a:t>3.11.2023</a:t>
            </a:fld>
            <a:endParaRPr lang="en-FI"/>
          </a:p>
        </p:txBody>
      </p:sp>
      <p:sp>
        <p:nvSpPr>
          <p:cNvPr id="5" name="Dian numeron paikkamerkki 4">
            <a:extLst>
              <a:ext uri="{FF2B5EF4-FFF2-40B4-BE49-F238E27FC236}">
                <a16:creationId xmlns:a16="http://schemas.microsoft.com/office/drawing/2014/main" id="{E5C55BD0-C2DA-A354-1135-D549DAD9709B}"/>
              </a:ext>
            </a:extLst>
          </p:cNvPr>
          <p:cNvSpPr>
            <a:spLocks noGrp="1"/>
          </p:cNvSpPr>
          <p:nvPr>
            <p:ph type="sldNum" sz="quarter" idx="12"/>
          </p:nvPr>
        </p:nvSpPr>
        <p:spPr/>
        <p:txBody>
          <a:bodyPr/>
          <a:lstStyle/>
          <a:p>
            <a:fld id="{60A883DE-ED4A-4944-A559-AAF4A98C3567}" type="slidenum">
              <a:rPr lang="en-FI" smtClean="0"/>
              <a:t>11</a:t>
            </a:fld>
            <a:endParaRPr lang="en-FI"/>
          </a:p>
        </p:txBody>
      </p:sp>
      <p:pic>
        <p:nvPicPr>
          <p:cNvPr id="84" name="Kuva 83">
            <a:extLst>
              <a:ext uri="{FF2B5EF4-FFF2-40B4-BE49-F238E27FC236}">
                <a16:creationId xmlns:a16="http://schemas.microsoft.com/office/drawing/2014/main" id="{0B50DAB1-5C2B-C524-AFB2-B1E9808B5208}"/>
              </a:ext>
            </a:extLst>
          </p:cNvPr>
          <p:cNvPicPr>
            <a:picLocks noChangeAspect="1"/>
          </p:cNvPicPr>
          <p:nvPr/>
        </p:nvPicPr>
        <p:blipFill>
          <a:blip r:embed="rId3"/>
          <a:stretch>
            <a:fillRect/>
          </a:stretch>
        </p:blipFill>
        <p:spPr>
          <a:xfrm>
            <a:off x="388269" y="997347"/>
            <a:ext cx="11392765" cy="5494636"/>
          </a:xfrm>
          <a:prstGeom prst="rect">
            <a:avLst/>
          </a:prstGeom>
        </p:spPr>
      </p:pic>
    </p:spTree>
    <p:extLst>
      <p:ext uri="{BB962C8B-B14F-4D97-AF65-F5344CB8AC3E}">
        <p14:creationId xmlns:p14="http://schemas.microsoft.com/office/powerpoint/2010/main" val="327170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F7314-59C5-AD9F-DBF2-0B35CD201D94}"/>
              </a:ext>
            </a:extLst>
          </p:cNvPr>
          <p:cNvSpPr>
            <a:spLocks noGrp="1"/>
          </p:cNvSpPr>
          <p:nvPr>
            <p:ph type="ctrTitle"/>
          </p:nvPr>
        </p:nvSpPr>
        <p:spPr>
          <a:xfrm>
            <a:off x="838200" y="2312894"/>
            <a:ext cx="10515600" cy="2922837"/>
          </a:xfrm>
        </p:spPr>
        <p:txBody>
          <a:bodyPr/>
          <a:lstStyle/>
          <a:p>
            <a:r>
              <a:rPr lang="en-US" dirty="0"/>
              <a:t>Thank you!</a:t>
            </a:r>
            <a:endParaRPr lang="en-FI" dirty="0"/>
          </a:p>
        </p:txBody>
      </p:sp>
      <p:sp>
        <p:nvSpPr>
          <p:cNvPr id="3" name="Date Placeholder 2">
            <a:extLst>
              <a:ext uri="{FF2B5EF4-FFF2-40B4-BE49-F238E27FC236}">
                <a16:creationId xmlns:a16="http://schemas.microsoft.com/office/drawing/2014/main" id="{A6E3CBD7-CC5A-07CC-9DAF-C2C8AFDDA9E3}"/>
              </a:ext>
            </a:extLst>
          </p:cNvPr>
          <p:cNvSpPr>
            <a:spLocks noGrp="1"/>
          </p:cNvSpPr>
          <p:nvPr>
            <p:ph type="dt" sz="half" idx="10"/>
          </p:nvPr>
        </p:nvSpPr>
        <p:spPr/>
        <p:txBody>
          <a:bodyPr/>
          <a:lstStyle/>
          <a:p>
            <a:fld id="{01845E36-78B9-894E-BEE5-FD22E75C81C6}" type="datetime1">
              <a:rPr lang="fi-FI" smtClean="0"/>
              <a:t>3.11.2023</a:t>
            </a:fld>
            <a:endParaRPr lang="en-FI" dirty="0"/>
          </a:p>
        </p:txBody>
      </p:sp>
      <p:sp>
        <p:nvSpPr>
          <p:cNvPr id="5" name="Slide Number Placeholder 4">
            <a:extLst>
              <a:ext uri="{FF2B5EF4-FFF2-40B4-BE49-F238E27FC236}">
                <a16:creationId xmlns:a16="http://schemas.microsoft.com/office/drawing/2014/main" id="{6827D36C-EAB7-FC0E-63D5-1FC5C71391F4}"/>
              </a:ext>
            </a:extLst>
          </p:cNvPr>
          <p:cNvSpPr>
            <a:spLocks noGrp="1"/>
          </p:cNvSpPr>
          <p:nvPr>
            <p:ph type="sldNum" sz="quarter" idx="12"/>
          </p:nvPr>
        </p:nvSpPr>
        <p:spPr/>
        <p:txBody>
          <a:bodyPr/>
          <a:lstStyle/>
          <a:p>
            <a:fld id="{60A883DE-ED4A-4944-A559-AAF4A98C3567}" type="slidenum">
              <a:rPr lang="en-FI" smtClean="0"/>
              <a:pPr/>
              <a:t>12</a:t>
            </a:fld>
            <a:endParaRPr lang="en-FI"/>
          </a:p>
        </p:txBody>
      </p:sp>
    </p:spTree>
    <p:extLst>
      <p:ext uri="{BB962C8B-B14F-4D97-AF65-F5344CB8AC3E}">
        <p14:creationId xmlns:p14="http://schemas.microsoft.com/office/powerpoint/2010/main" val="389408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EB9D1C-848C-5FCC-AE98-809248F8BC2D}"/>
              </a:ext>
            </a:extLst>
          </p:cNvPr>
          <p:cNvSpPr>
            <a:spLocks noGrp="1"/>
          </p:cNvSpPr>
          <p:nvPr>
            <p:ph type="title"/>
          </p:nvPr>
        </p:nvSpPr>
        <p:spPr>
          <a:xfrm>
            <a:off x="538695" y="77398"/>
            <a:ext cx="9899849" cy="940237"/>
          </a:xfrm>
        </p:spPr>
        <p:txBody>
          <a:bodyPr>
            <a:normAutofit fontScale="90000"/>
          </a:bodyPr>
          <a:lstStyle/>
          <a:p>
            <a:r>
              <a:rPr lang="en-US" sz="4400" dirty="0"/>
              <a:t>The result for January–</a:t>
            </a:r>
            <a:r>
              <a:rPr lang="en-US" dirty="0"/>
              <a:t>September</a:t>
            </a:r>
            <a:r>
              <a:rPr lang="en-US" sz="4400" dirty="0"/>
              <a:t> 2023</a:t>
            </a:r>
            <a:endParaRPr lang="en-FI" dirty="0"/>
          </a:p>
        </p:txBody>
      </p:sp>
      <p:sp>
        <p:nvSpPr>
          <p:cNvPr id="10" name="Content Placeholder 9">
            <a:extLst>
              <a:ext uri="{FF2B5EF4-FFF2-40B4-BE49-F238E27FC236}">
                <a16:creationId xmlns:a16="http://schemas.microsoft.com/office/drawing/2014/main" id="{ACCAFCDC-9993-AF1D-5578-DA2B83C7DA09}"/>
              </a:ext>
            </a:extLst>
          </p:cNvPr>
          <p:cNvSpPr>
            <a:spLocks noGrp="1"/>
          </p:cNvSpPr>
          <p:nvPr>
            <p:ph idx="1"/>
          </p:nvPr>
        </p:nvSpPr>
        <p:spPr>
          <a:xfrm>
            <a:off x="838200" y="1017635"/>
            <a:ext cx="10515600" cy="5499809"/>
          </a:xfrm>
        </p:spPr>
        <p:txBody>
          <a:bodyPr>
            <a:noAutofit/>
          </a:bodyPr>
          <a:lstStyle/>
          <a:p>
            <a:pPr marL="0" indent="0" fontAlgn="base">
              <a:buNone/>
            </a:pPr>
            <a:r>
              <a:rPr lang="fi-FI" sz="1400" b="1" i="0" dirty="0">
                <a:solidFill>
                  <a:srgbClr val="C8102E"/>
                </a:solidFill>
                <a:effectLst/>
              </a:rPr>
              <a:t>Key </a:t>
            </a:r>
            <a:r>
              <a:rPr lang="fi-FI" sz="1400" b="1" i="0" dirty="0" err="1">
                <a:solidFill>
                  <a:srgbClr val="C8102E"/>
                </a:solidFill>
                <a:effectLst/>
              </a:rPr>
              <a:t>figures</a:t>
            </a:r>
            <a:endParaRPr lang="fi-FI" sz="1400" b="1" i="0" strike="sngStrike" dirty="0">
              <a:solidFill>
                <a:srgbClr val="C8102E"/>
              </a:solidFill>
              <a:effectLst/>
            </a:endParaRPr>
          </a:p>
          <a:p>
            <a:r>
              <a:rPr lang="en-US" sz="1400" dirty="0">
                <a:solidFill>
                  <a:schemeClr val="tx1">
                    <a:lumMod val="85000"/>
                    <a:lumOff val="15000"/>
                  </a:schemeClr>
                </a:solidFill>
                <a:latin typeface="Arial" panose="020B0604020202020204" pitchFamily="34" charset="0"/>
                <a:cs typeface="Arial" panose="020B0604020202020204" pitchFamily="34" charset="0"/>
              </a:rPr>
              <a:t>Net sales increased and was EUR 80.1 million (EUR 79.0 million)</a:t>
            </a:r>
            <a:endParaRPr lang="fi-FI" sz="1400" dirty="0">
              <a:solidFill>
                <a:schemeClr val="tx1">
                  <a:lumMod val="85000"/>
                  <a:lumOff val="15000"/>
                </a:schemeClr>
              </a:solidFill>
            </a:endParaRPr>
          </a:p>
          <a:p>
            <a:r>
              <a:rPr kumimoji="0" lang="fi-FI" sz="1400" b="0" i="0" u="none" strike="noStrike" cap="none" spc="0" normalizeH="0" baseline="0" dirty="0">
                <a:ln>
                  <a:noFill/>
                </a:ln>
                <a:solidFill>
                  <a:schemeClr val="tx1">
                    <a:lumMod val="85000"/>
                    <a:lumOff val="15000"/>
                  </a:schemeClr>
                </a:solidFill>
                <a:effectLst/>
                <a:uFillTx/>
                <a:sym typeface="Helvetica"/>
              </a:rPr>
              <a:t>EBITDA </a:t>
            </a:r>
            <a:r>
              <a:rPr kumimoji="0" lang="en-US" sz="1400" b="0" i="0" u="none" strike="noStrike" cap="none" spc="0" normalizeH="0" baseline="0" dirty="0">
                <a:ln>
                  <a:noFill/>
                </a:ln>
                <a:solidFill>
                  <a:schemeClr val="tx1">
                    <a:lumMod val="85000"/>
                    <a:lumOff val="15000"/>
                  </a:schemeClr>
                </a:solidFill>
                <a:effectLst/>
                <a:uFillTx/>
                <a:sym typeface="Helvetica"/>
              </a:rPr>
              <a:t>improve</a:t>
            </a:r>
            <a:r>
              <a:rPr lang="en-US" sz="1400" dirty="0">
                <a:solidFill>
                  <a:schemeClr val="tx1">
                    <a:lumMod val="85000"/>
                    <a:lumOff val="15000"/>
                  </a:schemeClr>
                </a:solidFill>
                <a:latin typeface="Arial" panose="020B0604020202020204" pitchFamily="34" charset="0"/>
                <a:cs typeface="Arial" panose="020B0604020202020204" pitchFamily="34" charset="0"/>
              </a:rPr>
              <a:t>d and </a:t>
            </a:r>
            <a:r>
              <a:rPr kumimoji="0" lang="fi-FI" sz="1400" b="0" i="0" u="none" strike="noStrike" cap="none" spc="0" normalizeH="0" baseline="0" dirty="0" err="1">
                <a:ln>
                  <a:noFill/>
                </a:ln>
                <a:solidFill>
                  <a:schemeClr val="tx1">
                    <a:lumMod val="85000"/>
                    <a:lumOff val="15000"/>
                  </a:schemeClr>
                </a:solidFill>
                <a:effectLst/>
                <a:uFillTx/>
                <a:sym typeface="Helvetica"/>
              </a:rPr>
              <a:t>was</a:t>
            </a:r>
            <a:r>
              <a:rPr kumimoji="0" lang="fi-FI" sz="1400" b="0" i="0" u="none" strike="noStrike" cap="none" spc="0" normalizeH="0" baseline="0" dirty="0">
                <a:ln>
                  <a:noFill/>
                </a:ln>
                <a:solidFill>
                  <a:schemeClr val="tx1">
                    <a:lumMod val="85000"/>
                    <a:lumOff val="15000"/>
                  </a:schemeClr>
                </a:solidFill>
                <a:effectLst/>
                <a:uFillTx/>
                <a:sym typeface="Helvetica"/>
              </a:rPr>
              <a:t> EUR 5.8 </a:t>
            </a:r>
            <a:r>
              <a:rPr kumimoji="0" lang="fi-FI" sz="1400" b="0" i="0" u="none" strike="noStrike" cap="none" spc="0" normalizeH="0" baseline="0" dirty="0" err="1">
                <a:ln>
                  <a:noFill/>
                </a:ln>
                <a:solidFill>
                  <a:schemeClr val="tx1">
                    <a:lumMod val="85000"/>
                    <a:lumOff val="15000"/>
                  </a:schemeClr>
                </a:solidFill>
                <a:effectLst/>
                <a:uFillTx/>
                <a:sym typeface="Helvetica"/>
              </a:rPr>
              <a:t>million</a:t>
            </a:r>
            <a:r>
              <a:rPr kumimoji="0" lang="fi-FI" sz="1400" b="0" i="0" u="none" strike="noStrike" cap="none" spc="0" normalizeH="0" baseline="0" dirty="0">
                <a:ln>
                  <a:noFill/>
                </a:ln>
                <a:solidFill>
                  <a:schemeClr val="tx1">
                    <a:lumMod val="85000"/>
                    <a:lumOff val="15000"/>
                  </a:schemeClr>
                </a:solidFill>
                <a:effectLst/>
                <a:uFillTx/>
                <a:sym typeface="Helvetica"/>
              </a:rPr>
              <a:t> (EUR 4.3 </a:t>
            </a:r>
            <a:r>
              <a:rPr kumimoji="0" lang="fi-FI" sz="1400" b="0" i="0" u="none" strike="noStrike" cap="none" spc="0" normalizeH="0" baseline="0" dirty="0" err="1">
                <a:ln>
                  <a:noFill/>
                </a:ln>
                <a:solidFill>
                  <a:schemeClr val="tx1">
                    <a:lumMod val="85000"/>
                    <a:lumOff val="15000"/>
                  </a:schemeClr>
                </a:solidFill>
                <a:effectLst/>
                <a:uFillTx/>
                <a:sym typeface="Helvetica"/>
              </a:rPr>
              <a:t>million</a:t>
            </a:r>
            <a:r>
              <a:rPr kumimoji="0" lang="fi-FI" sz="1400" b="0" i="0" u="none" strike="noStrike" cap="none" spc="0" normalizeH="0" baseline="0" dirty="0">
                <a:ln>
                  <a:noFill/>
                </a:ln>
                <a:solidFill>
                  <a:schemeClr val="tx1">
                    <a:lumMod val="85000"/>
                    <a:lumOff val="15000"/>
                  </a:schemeClr>
                </a:solidFill>
                <a:effectLst/>
                <a:uFillTx/>
                <a:sym typeface="Helvetica"/>
              </a:rPr>
              <a:t>)</a:t>
            </a:r>
          </a:p>
          <a:p>
            <a:r>
              <a:rPr lang="en-US" sz="1400" dirty="0">
                <a:solidFill>
                  <a:schemeClr val="tx1">
                    <a:lumMod val="85000"/>
                    <a:lumOff val="15000"/>
                  </a:schemeClr>
                </a:solidFill>
              </a:rPr>
              <a:t>The operating result was EUR 5.7 million (EUR 0.1 million) *</a:t>
            </a:r>
            <a:endParaRPr lang="fi-FI" sz="1400" dirty="0">
              <a:solidFill>
                <a:schemeClr val="tx1">
                  <a:lumMod val="85000"/>
                  <a:lumOff val="15000"/>
                </a:schemeClr>
              </a:solidFill>
            </a:endParaRPr>
          </a:p>
          <a:p>
            <a:r>
              <a:rPr lang="en-US" sz="1400" dirty="0">
                <a:solidFill>
                  <a:schemeClr val="tx1">
                    <a:lumMod val="85000"/>
                    <a:lumOff val="15000"/>
                  </a:schemeClr>
                </a:solidFill>
                <a:latin typeface="Arial" panose="020B0604020202020204" pitchFamily="34" charset="0"/>
                <a:cs typeface="Arial" panose="020B0604020202020204" pitchFamily="34" charset="0"/>
              </a:rPr>
              <a:t>Cash flow from operating activities was EUR 2.7 million (EUR </a:t>
            </a:r>
            <a:r>
              <a:rPr lang="en-US" sz="1400" dirty="0">
                <a:solidFill>
                  <a:schemeClr val="tx1">
                    <a:lumMod val="85000"/>
                    <a:lumOff val="15000"/>
                  </a:schemeClr>
                </a:solidFill>
              </a:rPr>
              <a:t>2</a:t>
            </a:r>
            <a:r>
              <a:rPr lang="en-US" sz="1400" dirty="0">
                <a:solidFill>
                  <a:schemeClr val="tx1">
                    <a:lumMod val="85000"/>
                    <a:lumOff val="15000"/>
                  </a:schemeClr>
                </a:solidFill>
                <a:latin typeface="Arial" panose="020B0604020202020204" pitchFamily="34" charset="0"/>
                <a:cs typeface="Arial" panose="020B0604020202020204" pitchFamily="34" charset="0"/>
              </a:rPr>
              <a:t>.7 million)</a:t>
            </a:r>
            <a:br>
              <a:rPr lang="fi-FI" sz="1400" dirty="0">
                <a:latin typeface="Arial" panose="020B0604020202020204" pitchFamily="34" charset="0"/>
                <a:cs typeface="Arial" panose="020B0604020202020204" pitchFamily="34" charset="0"/>
              </a:rPr>
            </a:br>
            <a:endParaRPr lang="fi-FI" sz="1400" b="1" dirty="0"/>
          </a:p>
          <a:p>
            <a:pPr marL="0" indent="0" fontAlgn="base">
              <a:buNone/>
            </a:pPr>
            <a:r>
              <a:rPr lang="fi-FI" sz="1400" b="1" dirty="0" err="1">
                <a:solidFill>
                  <a:srgbClr val="C8102E"/>
                </a:solidFill>
              </a:rPr>
              <a:t>Financing</a:t>
            </a:r>
            <a:r>
              <a:rPr lang="fi-FI" sz="1400" b="1" dirty="0">
                <a:solidFill>
                  <a:srgbClr val="C8102E"/>
                </a:solidFill>
              </a:rPr>
              <a:t> </a:t>
            </a:r>
            <a:endParaRPr lang="fi-FI" sz="1400" dirty="0">
              <a:solidFill>
                <a:srgbClr val="C8102E"/>
              </a:solidFill>
            </a:endParaRPr>
          </a:p>
          <a:p>
            <a:pPr fontAlgn="base">
              <a:buFont typeface="Arial" panose="020B0604020202020204" pitchFamily="34" charset="0"/>
              <a:buChar char="•"/>
            </a:pPr>
            <a:r>
              <a:rPr lang="en-US" sz="1400" dirty="0">
                <a:solidFill>
                  <a:schemeClr val="tx1"/>
                </a:solidFill>
              </a:rPr>
              <a:t>The Group's cash and cash equivalents at the end of September were EUR 8.3 million (EUR 6.5 million)</a:t>
            </a:r>
            <a:endParaRPr lang="fi-FI" sz="1400" dirty="0">
              <a:solidFill>
                <a:schemeClr val="tx1"/>
              </a:solidFill>
            </a:endParaRPr>
          </a:p>
          <a:p>
            <a:pPr fontAlgn="base">
              <a:buFont typeface="Arial" panose="020B0604020202020204" pitchFamily="34" charset="0"/>
              <a:buChar char="•"/>
            </a:pPr>
            <a:r>
              <a:rPr lang="en-US" sz="1400" dirty="0">
                <a:solidFill>
                  <a:schemeClr val="tx1"/>
                </a:solidFill>
              </a:rPr>
              <a:t>At the end of the review period, the group had a subscription limit of USD 8.0 million, of which the unused portion was USD 7.5 million</a:t>
            </a:r>
          </a:p>
          <a:p>
            <a:pPr fontAlgn="base"/>
            <a:r>
              <a:rPr lang="en-US" sz="1400" dirty="0">
                <a:solidFill>
                  <a:schemeClr val="tx1"/>
                </a:solidFill>
              </a:rPr>
              <a:t>Componenta had unused binding revolving credit facilities of EUR 4.0 million (EUR 4.0 million)</a:t>
            </a:r>
          </a:p>
          <a:p>
            <a:pPr fontAlgn="base">
              <a:buFont typeface="Arial" panose="020B0604020202020204" pitchFamily="34" charset="0"/>
              <a:buChar char="•"/>
            </a:pPr>
            <a:r>
              <a:rPr lang="en-US" sz="1400" dirty="0">
                <a:solidFill>
                  <a:schemeClr val="tx1"/>
                </a:solidFill>
              </a:rPr>
              <a:t>The Group's liquidity was at a very good level at the end of the review period</a:t>
            </a:r>
            <a:br>
              <a:rPr lang="fi-FI" sz="1400" dirty="0">
                <a:solidFill>
                  <a:schemeClr val="tx1"/>
                </a:solidFill>
              </a:rPr>
            </a:br>
            <a:endParaRPr lang="fi-FI" sz="1400" strike="sngStrike" dirty="0"/>
          </a:p>
          <a:p>
            <a:pPr marL="0" indent="0" fontAlgn="base">
              <a:buNone/>
            </a:pPr>
            <a:r>
              <a:rPr lang="fi-FI" sz="1400" b="1" dirty="0">
                <a:solidFill>
                  <a:srgbClr val="C8102E"/>
                </a:solidFill>
              </a:rPr>
              <a:t>Market </a:t>
            </a:r>
            <a:r>
              <a:rPr lang="fi-FI" sz="1400" b="1" dirty="0" err="1">
                <a:solidFill>
                  <a:srgbClr val="C8102E"/>
                </a:solidFill>
              </a:rPr>
              <a:t>situation</a:t>
            </a:r>
            <a:endParaRPr lang="fi-FI" sz="1400" b="1" dirty="0">
              <a:solidFill>
                <a:srgbClr val="C8102E"/>
              </a:solidFill>
            </a:endParaRPr>
          </a:p>
          <a:p>
            <a:pPr fontAlgn="base"/>
            <a:r>
              <a:rPr lang="en-US" sz="1400" dirty="0">
                <a:solidFill>
                  <a:schemeClr val="tx1"/>
                </a:solidFill>
              </a:rPr>
              <a:t>Due to market uncertainty, the development of end customers' order book has slowed down in some places</a:t>
            </a:r>
            <a:endParaRPr lang="fi-FI" sz="1400" dirty="0">
              <a:solidFill>
                <a:schemeClr val="tx1"/>
              </a:solidFill>
            </a:endParaRPr>
          </a:p>
          <a:p>
            <a:pPr fontAlgn="base"/>
            <a:r>
              <a:rPr lang="en-US" sz="1400" dirty="0">
                <a:solidFill>
                  <a:schemeClr val="tx1"/>
                </a:solidFill>
              </a:rPr>
              <a:t>The availability of raw materials and materials is currently good, which is also reflected in the customers' inventory management. The cost level of material purchases has in some respects decreased during the review period</a:t>
            </a:r>
          </a:p>
          <a:p>
            <a:pPr fontAlgn="base"/>
            <a:r>
              <a:rPr lang="en-US" sz="1400" dirty="0">
                <a:solidFill>
                  <a:schemeClr val="tx1"/>
                </a:solidFill>
              </a:rPr>
              <a:t>The availability of electrical energy is good, and the price development has steadied</a:t>
            </a:r>
            <a:endParaRPr lang="en-GB" sz="1400" dirty="0">
              <a:solidFill>
                <a:schemeClr val="tx1"/>
              </a:solidFill>
            </a:endParaRPr>
          </a:p>
        </p:txBody>
      </p:sp>
      <p:sp>
        <p:nvSpPr>
          <p:cNvPr id="4" name="Date Placeholder 3">
            <a:extLst>
              <a:ext uri="{FF2B5EF4-FFF2-40B4-BE49-F238E27FC236}">
                <a16:creationId xmlns:a16="http://schemas.microsoft.com/office/drawing/2014/main" id="{BC5BB0D6-5EAD-EE16-984D-C4A8D689F079}"/>
              </a:ext>
            </a:extLst>
          </p:cNvPr>
          <p:cNvSpPr>
            <a:spLocks noGrp="1"/>
          </p:cNvSpPr>
          <p:nvPr>
            <p:ph type="dt" sz="half" idx="10"/>
          </p:nvPr>
        </p:nvSpPr>
        <p:spPr/>
        <p:txBody>
          <a:bodyPr/>
          <a:lstStyle/>
          <a:p>
            <a:fld id="{802E9628-BA81-294C-AD93-59C46734489C}" type="datetime1">
              <a:rPr lang="fi-FI" smtClean="0"/>
              <a:t>3.11.2023</a:t>
            </a:fld>
            <a:endParaRPr lang="en-FI"/>
          </a:p>
        </p:txBody>
      </p:sp>
      <p:sp>
        <p:nvSpPr>
          <p:cNvPr id="6" name="Slide Number Placeholder 5">
            <a:extLst>
              <a:ext uri="{FF2B5EF4-FFF2-40B4-BE49-F238E27FC236}">
                <a16:creationId xmlns:a16="http://schemas.microsoft.com/office/drawing/2014/main" id="{B04CCDA6-8098-6191-892B-D03EBCC46B52}"/>
              </a:ext>
            </a:extLst>
          </p:cNvPr>
          <p:cNvSpPr>
            <a:spLocks noGrp="1"/>
          </p:cNvSpPr>
          <p:nvPr>
            <p:ph type="sldNum" sz="quarter" idx="12"/>
          </p:nvPr>
        </p:nvSpPr>
        <p:spPr/>
        <p:txBody>
          <a:bodyPr/>
          <a:lstStyle/>
          <a:p>
            <a:fld id="{60A883DE-ED4A-4944-A559-AAF4A98C3567}" type="slidenum">
              <a:rPr lang="en-FI" smtClean="0"/>
              <a:pPr/>
              <a:t>2</a:t>
            </a:fld>
            <a:endParaRPr lang="en-FI"/>
          </a:p>
        </p:txBody>
      </p:sp>
      <p:sp>
        <p:nvSpPr>
          <p:cNvPr id="2" name="Tekstiruutu 1">
            <a:extLst>
              <a:ext uri="{FF2B5EF4-FFF2-40B4-BE49-F238E27FC236}">
                <a16:creationId xmlns:a16="http://schemas.microsoft.com/office/drawing/2014/main" id="{A858F9BB-6496-DB92-D04E-46DE1EA145AD}"/>
              </a:ext>
            </a:extLst>
          </p:cNvPr>
          <p:cNvSpPr txBox="1"/>
          <p:nvPr/>
        </p:nvSpPr>
        <p:spPr>
          <a:xfrm>
            <a:off x="1629747" y="6419461"/>
            <a:ext cx="9479902" cy="430887"/>
          </a:xfrm>
          <a:prstGeom prst="rect">
            <a:avLst/>
          </a:prstGeom>
          <a:noFill/>
        </p:spPr>
        <p:txBody>
          <a:bodyPr wrap="square" rtlCol="0">
            <a:spAutoFit/>
          </a:bodyPr>
          <a:lstStyle/>
          <a:p>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operating result of the review period includes a non-recurring profit of EUR 4.2 million from the reversal of the impairment loss related to the production machinery and equipment of the foundry business</a:t>
            </a:r>
            <a:endParaRPr lang="fi-FI"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73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1344EA-3DDE-1375-5A50-F610C2C9D9EA}"/>
              </a:ext>
            </a:extLst>
          </p:cNvPr>
          <p:cNvSpPr>
            <a:spLocks noGrp="1"/>
          </p:cNvSpPr>
          <p:nvPr>
            <p:ph type="title"/>
          </p:nvPr>
        </p:nvSpPr>
        <p:spPr>
          <a:xfrm>
            <a:off x="838201" y="317516"/>
            <a:ext cx="10515600" cy="958349"/>
          </a:xfrm>
        </p:spPr>
        <p:txBody>
          <a:bodyPr/>
          <a:lstStyle/>
          <a:p>
            <a:r>
              <a:rPr lang="en-US" sz="4400" dirty="0"/>
              <a:t>Topical during the reporting period</a:t>
            </a:r>
            <a:endParaRPr lang="en-FI" dirty="0"/>
          </a:p>
        </p:txBody>
      </p:sp>
      <p:sp>
        <p:nvSpPr>
          <p:cNvPr id="12" name="Content Placeholder 11">
            <a:extLst>
              <a:ext uri="{FF2B5EF4-FFF2-40B4-BE49-F238E27FC236}">
                <a16:creationId xmlns:a16="http://schemas.microsoft.com/office/drawing/2014/main" id="{F6544037-1675-6574-A280-798B77942718}"/>
              </a:ext>
            </a:extLst>
          </p:cNvPr>
          <p:cNvSpPr>
            <a:spLocks noGrp="1"/>
          </p:cNvSpPr>
          <p:nvPr>
            <p:ph sz="half" idx="1"/>
          </p:nvPr>
        </p:nvSpPr>
        <p:spPr>
          <a:xfrm>
            <a:off x="838200" y="1327993"/>
            <a:ext cx="7721082" cy="4976635"/>
          </a:xfrm>
        </p:spPr>
        <p:txBody>
          <a:bodyPr/>
          <a:lstStyle/>
          <a:p>
            <a:pPr marL="0" indent="0">
              <a:buNone/>
            </a:pPr>
            <a:r>
              <a:rPr lang="fi-FI" sz="1400" b="1" dirty="0" err="1">
                <a:solidFill>
                  <a:srgbClr val="C8102E"/>
                </a:solidFill>
              </a:rPr>
              <a:t>Customers</a:t>
            </a:r>
            <a:r>
              <a:rPr lang="fi-FI" sz="1400" b="1" dirty="0">
                <a:solidFill>
                  <a:srgbClr val="C8102E"/>
                </a:solidFill>
              </a:rPr>
              <a:t> and </a:t>
            </a:r>
            <a:r>
              <a:rPr lang="fi-FI" sz="1400" b="1" dirty="0" err="1">
                <a:solidFill>
                  <a:srgbClr val="C8102E"/>
                </a:solidFill>
              </a:rPr>
              <a:t>order</a:t>
            </a:r>
            <a:r>
              <a:rPr lang="fi-FI" sz="1400" b="1" dirty="0">
                <a:solidFill>
                  <a:srgbClr val="C8102E"/>
                </a:solidFill>
              </a:rPr>
              <a:t> </a:t>
            </a:r>
            <a:r>
              <a:rPr lang="fi-FI" sz="1400" b="1" dirty="0" err="1">
                <a:solidFill>
                  <a:srgbClr val="C8102E"/>
                </a:solidFill>
              </a:rPr>
              <a:t>book</a:t>
            </a:r>
            <a:endParaRPr lang="fi-FI" sz="1400" b="1" dirty="0">
              <a:solidFill>
                <a:srgbClr val="C8102E"/>
              </a:solidFill>
            </a:endParaRPr>
          </a:p>
          <a:p>
            <a:r>
              <a:rPr lang="en-US" sz="1400" dirty="0"/>
              <a:t>General market situation and decision-making</a:t>
            </a:r>
          </a:p>
          <a:p>
            <a:r>
              <a:rPr lang="en-US" sz="1400" dirty="0"/>
              <a:t>Production volumes and market shares and their development</a:t>
            </a:r>
          </a:p>
          <a:p>
            <a:r>
              <a:rPr lang="en-US" sz="1400" dirty="0"/>
              <a:t>Stock optimizations and adaptation of operations</a:t>
            </a:r>
          </a:p>
          <a:p>
            <a:r>
              <a:rPr lang="en-US" sz="1400" dirty="0"/>
              <a:t>Development of raw material and electrical energy indices and other sales price changes</a:t>
            </a:r>
          </a:p>
          <a:p>
            <a:pPr marL="0" indent="0">
              <a:buNone/>
            </a:pPr>
            <a:endParaRPr lang="fi-FI" sz="1400" dirty="0"/>
          </a:p>
          <a:p>
            <a:pPr marL="0" indent="0">
              <a:buNone/>
            </a:pPr>
            <a:r>
              <a:rPr lang="fi-FI" sz="1400" b="1" dirty="0">
                <a:solidFill>
                  <a:srgbClr val="C8102E"/>
                </a:solidFill>
              </a:rPr>
              <a:t>Operating </a:t>
            </a:r>
            <a:r>
              <a:rPr lang="fi-FI" sz="1400" b="1" dirty="0" err="1">
                <a:solidFill>
                  <a:srgbClr val="C8102E"/>
                </a:solidFill>
              </a:rPr>
              <a:t>environment</a:t>
            </a:r>
            <a:endParaRPr lang="fi-FI" sz="1400" b="1" dirty="0">
              <a:solidFill>
                <a:srgbClr val="C8102E"/>
              </a:solidFill>
            </a:endParaRPr>
          </a:p>
          <a:p>
            <a:r>
              <a:rPr lang="en-US" sz="1400" dirty="0"/>
              <a:t>General economic situation and effects of geopolitical crises</a:t>
            </a:r>
          </a:p>
          <a:p>
            <a:r>
              <a:rPr lang="en-US" sz="1400" dirty="0">
                <a:solidFill>
                  <a:schemeClr val="tx1"/>
                </a:solidFill>
              </a:rPr>
              <a:t>Energy cost development and predictability</a:t>
            </a:r>
            <a:endParaRPr lang="fi-FI" sz="1400" dirty="0">
              <a:solidFill>
                <a:schemeClr val="tx1"/>
              </a:solidFill>
            </a:endParaRPr>
          </a:p>
          <a:p>
            <a:r>
              <a:rPr lang="en-US" sz="1400" dirty="0"/>
              <a:t>Availability of materials and components and expectations of cost development</a:t>
            </a:r>
          </a:p>
          <a:p>
            <a:pPr marL="0" indent="0">
              <a:buNone/>
            </a:pPr>
            <a:endParaRPr lang="fi-FI" sz="1400" dirty="0"/>
          </a:p>
          <a:p>
            <a:pPr marL="0" indent="0">
              <a:buNone/>
            </a:pPr>
            <a:r>
              <a:rPr lang="fi-FI" sz="1400" b="1" dirty="0" err="1">
                <a:solidFill>
                  <a:srgbClr val="C8102E"/>
                </a:solidFill>
              </a:rPr>
              <a:t>Personnel</a:t>
            </a:r>
            <a:r>
              <a:rPr lang="fi-FI" sz="1400" b="1" dirty="0">
                <a:solidFill>
                  <a:srgbClr val="C8102E"/>
                </a:solidFill>
              </a:rPr>
              <a:t> and </a:t>
            </a:r>
            <a:r>
              <a:rPr lang="fi-FI" sz="1400" b="1" dirty="0" err="1">
                <a:solidFill>
                  <a:srgbClr val="C8102E"/>
                </a:solidFill>
              </a:rPr>
              <a:t>own</a:t>
            </a:r>
            <a:r>
              <a:rPr lang="fi-FI" sz="1400" b="1" dirty="0">
                <a:solidFill>
                  <a:srgbClr val="C8102E"/>
                </a:solidFill>
              </a:rPr>
              <a:t> </a:t>
            </a:r>
            <a:r>
              <a:rPr lang="fi-FI" sz="1400" b="1" dirty="0" err="1">
                <a:solidFill>
                  <a:srgbClr val="C8102E"/>
                </a:solidFill>
              </a:rPr>
              <a:t>actions</a:t>
            </a:r>
            <a:endParaRPr lang="fi-FI" sz="1400" b="1" dirty="0">
              <a:solidFill>
                <a:srgbClr val="C8102E"/>
              </a:solidFill>
            </a:endParaRPr>
          </a:p>
          <a:p>
            <a:r>
              <a:rPr lang="en-US" sz="1400" dirty="0"/>
              <a:t>Flexibility, resilience and commitment of our own personnel</a:t>
            </a:r>
          </a:p>
          <a:p>
            <a:r>
              <a:rPr lang="en-US" sz="1400" dirty="0"/>
              <a:t>Adapting to production needs and maintaining service capability</a:t>
            </a:r>
            <a:endParaRPr lang="fi-FI" sz="1400" dirty="0"/>
          </a:p>
          <a:p>
            <a:r>
              <a:rPr lang="en-US" sz="1400" dirty="0"/>
              <a:t>Ensuring the procurement of materials and raw materials and cost development</a:t>
            </a:r>
            <a:endParaRPr lang="fi-FI" sz="1400" dirty="0"/>
          </a:p>
        </p:txBody>
      </p:sp>
      <p:sp>
        <p:nvSpPr>
          <p:cNvPr id="3" name="Date Placeholder 2">
            <a:extLst>
              <a:ext uri="{FF2B5EF4-FFF2-40B4-BE49-F238E27FC236}">
                <a16:creationId xmlns:a16="http://schemas.microsoft.com/office/drawing/2014/main" id="{E779ED52-9A66-D1AD-2E8A-B7D60EEAF1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592428-2935-844B-AF3A-13FFD684FA21}" type="datetime1">
              <a:rPr kumimoji="0" lang="fi-FI" sz="900" b="0" i="0" u="none" strike="noStrike" kern="1200" cap="none" spc="0" normalizeH="0" baseline="0" noProof="0" smtClean="0">
                <a:ln>
                  <a:noFill/>
                </a:ln>
                <a:solidFill>
                  <a:srgbClr val="E7E6E6">
                    <a:lumMod val="2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3.11.2023</a:t>
            </a:fld>
            <a:endParaRPr kumimoji="0" lang="en-FI" sz="900" b="0"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9422BA87-80B7-DD7A-5EA3-E5D6C9D6BA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883DE-ED4A-4944-A559-AAF4A98C3567}" type="slidenum">
              <a:rPr kumimoji="0" lang="en-FI" sz="900" b="0" i="0" u="none" strike="noStrike" kern="1200" cap="none" spc="0" normalizeH="0" baseline="0" noProof="0" smtClean="0">
                <a:ln>
                  <a:noFill/>
                </a:ln>
                <a:solidFill>
                  <a:srgbClr val="E7E6E6">
                    <a:lumMod val="2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FI" sz="900" b="0"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mn-cs"/>
            </a:endParaRPr>
          </a:p>
        </p:txBody>
      </p:sp>
      <p:pic>
        <p:nvPicPr>
          <p:cNvPr id="4" name="Kuva 3" descr="Kuva, joka sisältää kohteen ase, ulkokäyttöön tarkoitettu esine&#10;&#10;Kuvaus luotu automaattisesti">
            <a:extLst>
              <a:ext uri="{FF2B5EF4-FFF2-40B4-BE49-F238E27FC236}">
                <a16:creationId xmlns:a16="http://schemas.microsoft.com/office/drawing/2014/main" id="{2E82370E-8BB1-758F-7F22-1D6CA53DBC03}"/>
              </a:ext>
            </a:extLst>
          </p:cNvPr>
          <p:cNvPicPr>
            <a:picLocks noChangeAspect="1"/>
          </p:cNvPicPr>
          <p:nvPr/>
        </p:nvPicPr>
        <p:blipFill>
          <a:blip r:embed="rId3"/>
          <a:stretch>
            <a:fillRect/>
          </a:stretch>
        </p:blipFill>
        <p:spPr>
          <a:xfrm>
            <a:off x="8673437" y="1669069"/>
            <a:ext cx="2680364" cy="1786473"/>
          </a:xfrm>
          <a:prstGeom prst="rect">
            <a:avLst/>
          </a:prstGeom>
        </p:spPr>
      </p:pic>
      <p:pic>
        <p:nvPicPr>
          <p:cNvPr id="7" name="Picture 10" descr="A picture containing electronics&#10;&#10;Description automatically generated">
            <a:extLst>
              <a:ext uri="{FF2B5EF4-FFF2-40B4-BE49-F238E27FC236}">
                <a16:creationId xmlns:a16="http://schemas.microsoft.com/office/drawing/2014/main" id="{6635943F-2100-A987-3A02-FD69C0D6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3437" y="4107026"/>
            <a:ext cx="2680364" cy="1900378"/>
          </a:xfrm>
          <a:prstGeom prst="rect">
            <a:avLst/>
          </a:prstGeom>
        </p:spPr>
      </p:pic>
    </p:spTree>
    <p:extLst>
      <p:ext uri="{BB962C8B-B14F-4D97-AF65-F5344CB8AC3E}">
        <p14:creationId xmlns:p14="http://schemas.microsoft.com/office/powerpoint/2010/main" val="200738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B74C7D-0AC7-79F2-5F91-B533F5865BCB}"/>
              </a:ext>
            </a:extLst>
          </p:cNvPr>
          <p:cNvSpPr>
            <a:spLocks noGrp="1"/>
          </p:cNvSpPr>
          <p:nvPr>
            <p:ph type="title"/>
          </p:nvPr>
        </p:nvSpPr>
        <p:spPr>
          <a:xfrm>
            <a:off x="388482" y="426549"/>
            <a:ext cx="9380012" cy="962975"/>
          </a:xfrm>
        </p:spPr>
        <p:txBody>
          <a:bodyPr>
            <a:normAutofit/>
          </a:bodyPr>
          <a:lstStyle/>
          <a:p>
            <a:pPr algn="ctr"/>
            <a:r>
              <a:rPr lang="en-US" sz="4400" dirty="0">
                <a:solidFill>
                  <a:srgbClr val="C8102E"/>
                </a:solidFill>
              </a:rPr>
              <a:t>Net sales by customer segments</a:t>
            </a:r>
            <a:endParaRPr lang="fi-FI" dirty="0"/>
          </a:p>
        </p:txBody>
      </p:sp>
      <p:sp>
        <p:nvSpPr>
          <p:cNvPr id="4" name="Päivämäärän paikkamerkki 3">
            <a:extLst>
              <a:ext uri="{FF2B5EF4-FFF2-40B4-BE49-F238E27FC236}">
                <a16:creationId xmlns:a16="http://schemas.microsoft.com/office/drawing/2014/main" id="{7E1D6CDA-7C3E-06AA-EF64-591819DFF044}"/>
              </a:ext>
            </a:extLst>
          </p:cNvPr>
          <p:cNvSpPr>
            <a:spLocks noGrp="1"/>
          </p:cNvSpPr>
          <p:nvPr>
            <p:ph type="dt" sz="half" idx="10"/>
          </p:nvPr>
        </p:nvSpPr>
        <p:spPr/>
        <p:txBody>
          <a:bodyPr/>
          <a:lstStyle/>
          <a:p>
            <a:fld id="{3ED64782-3D05-6E4B-8B4E-8B0B8B45C2BE}" type="datetime1">
              <a:rPr lang="fi-FI" smtClean="0"/>
              <a:t>3.11.2023</a:t>
            </a:fld>
            <a:endParaRPr lang="en-FI" dirty="0"/>
          </a:p>
        </p:txBody>
      </p:sp>
      <p:sp>
        <p:nvSpPr>
          <p:cNvPr id="5" name="Dian numeron paikkamerkki 4">
            <a:extLst>
              <a:ext uri="{FF2B5EF4-FFF2-40B4-BE49-F238E27FC236}">
                <a16:creationId xmlns:a16="http://schemas.microsoft.com/office/drawing/2014/main" id="{F4C9DFA1-2874-4C88-39DA-9FFC29BAE441}"/>
              </a:ext>
            </a:extLst>
          </p:cNvPr>
          <p:cNvSpPr>
            <a:spLocks noGrp="1"/>
          </p:cNvSpPr>
          <p:nvPr>
            <p:ph type="sldNum" sz="quarter" idx="12"/>
          </p:nvPr>
        </p:nvSpPr>
        <p:spPr/>
        <p:txBody>
          <a:bodyPr/>
          <a:lstStyle/>
          <a:p>
            <a:fld id="{60A883DE-ED4A-4944-A559-AAF4A98C3567}" type="slidenum">
              <a:rPr lang="en-FI" smtClean="0"/>
              <a:t>4</a:t>
            </a:fld>
            <a:endParaRPr lang="en-FI"/>
          </a:p>
        </p:txBody>
      </p:sp>
      <p:pic>
        <p:nvPicPr>
          <p:cNvPr id="6" name="Kuva 18">
            <a:extLst>
              <a:ext uri="{FF2B5EF4-FFF2-40B4-BE49-F238E27FC236}">
                <a16:creationId xmlns:a16="http://schemas.microsoft.com/office/drawing/2014/main" id="{FFF9976C-B6C0-F888-1988-65982F5B7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22952" y="3749895"/>
            <a:ext cx="2297813" cy="1727059"/>
          </a:xfrm>
          <a:prstGeom prst="rect">
            <a:avLst/>
          </a:prstGeom>
          <a:ln>
            <a:noFill/>
          </a:ln>
        </p:spPr>
      </p:pic>
      <p:sp>
        <p:nvSpPr>
          <p:cNvPr id="7" name="Suorakulmio 4">
            <a:extLst>
              <a:ext uri="{FF2B5EF4-FFF2-40B4-BE49-F238E27FC236}">
                <a16:creationId xmlns:a16="http://schemas.microsoft.com/office/drawing/2014/main" id="{AB187ED9-29DA-7E3B-CBAF-4B48E60838D1}"/>
              </a:ext>
            </a:extLst>
          </p:cNvPr>
          <p:cNvSpPr/>
          <p:nvPr/>
        </p:nvSpPr>
        <p:spPr>
          <a:xfrm>
            <a:off x="28505" y="3751341"/>
            <a:ext cx="2255640" cy="1756992"/>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9" name="Vapaamuotoinen: Muoto 29">
            <a:extLst>
              <a:ext uri="{FF2B5EF4-FFF2-40B4-BE49-F238E27FC236}">
                <a16:creationId xmlns:a16="http://schemas.microsoft.com/office/drawing/2014/main" id="{B39542A2-A022-C3B5-E673-10C01F433E89}"/>
              </a:ext>
            </a:extLst>
          </p:cNvPr>
          <p:cNvSpPr/>
          <p:nvPr/>
        </p:nvSpPr>
        <p:spPr>
          <a:xfrm>
            <a:off x="22185" y="2484806"/>
            <a:ext cx="2261960" cy="651787"/>
          </a:xfrm>
          <a:custGeom>
            <a:avLst/>
            <a:gdLst>
              <a:gd name="connsiteX0" fmla="*/ 0 w 1556327"/>
              <a:gd name="connsiteY0" fmla="*/ 0 h 489631"/>
              <a:gd name="connsiteX1" fmla="*/ 907857 w 1556327"/>
              <a:gd name="connsiteY1" fmla="*/ 0 h 489631"/>
              <a:gd name="connsiteX2" fmla="*/ 1093320 w 1556327"/>
              <a:gd name="connsiteY2" fmla="*/ -52391 h 489631"/>
              <a:gd name="connsiteX3" fmla="*/ 1296939 w 1556327"/>
              <a:gd name="connsiteY3" fmla="*/ 0 h 489631"/>
              <a:gd name="connsiteX4" fmla="*/ 1556327 w 1556327"/>
              <a:gd name="connsiteY4" fmla="*/ 0 h 489631"/>
              <a:gd name="connsiteX5" fmla="*/ 1556327 w 1556327"/>
              <a:gd name="connsiteY5" fmla="*/ 81605 h 489631"/>
              <a:gd name="connsiteX6" fmla="*/ 1556327 w 1556327"/>
              <a:gd name="connsiteY6" fmla="*/ 81605 h 489631"/>
              <a:gd name="connsiteX7" fmla="*/ 1556327 w 1556327"/>
              <a:gd name="connsiteY7" fmla="*/ 204013 h 489631"/>
              <a:gd name="connsiteX8" fmla="*/ 1556327 w 1556327"/>
              <a:gd name="connsiteY8" fmla="*/ 489631 h 489631"/>
              <a:gd name="connsiteX9" fmla="*/ 1296939 w 1556327"/>
              <a:gd name="connsiteY9" fmla="*/ 489631 h 489631"/>
              <a:gd name="connsiteX10" fmla="*/ 907857 w 1556327"/>
              <a:gd name="connsiteY10" fmla="*/ 489631 h 489631"/>
              <a:gd name="connsiteX11" fmla="*/ 907857 w 1556327"/>
              <a:gd name="connsiteY11" fmla="*/ 489631 h 489631"/>
              <a:gd name="connsiteX12" fmla="*/ 0 w 1556327"/>
              <a:gd name="connsiteY12" fmla="*/ 489631 h 489631"/>
              <a:gd name="connsiteX13" fmla="*/ 0 w 1556327"/>
              <a:gd name="connsiteY13" fmla="*/ 204013 h 489631"/>
              <a:gd name="connsiteX14" fmla="*/ 0 w 1556327"/>
              <a:gd name="connsiteY14" fmla="*/ 81605 h 489631"/>
              <a:gd name="connsiteX15" fmla="*/ 0 w 1556327"/>
              <a:gd name="connsiteY15" fmla="*/ 81605 h 489631"/>
              <a:gd name="connsiteX16" fmla="*/ 0 w 1556327"/>
              <a:gd name="connsiteY16" fmla="*/ 0 h 4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327" h="489631">
                <a:moveTo>
                  <a:pt x="0" y="0"/>
                </a:moveTo>
                <a:lnTo>
                  <a:pt x="907857" y="0"/>
                </a:lnTo>
                <a:lnTo>
                  <a:pt x="1093320" y="-52391"/>
                </a:lnTo>
                <a:lnTo>
                  <a:pt x="1296939" y="0"/>
                </a:lnTo>
                <a:lnTo>
                  <a:pt x="1556327" y="0"/>
                </a:lnTo>
                <a:lnTo>
                  <a:pt x="1556327" y="81605"/>
                </a:lnTo>
                <a:lnTo>
                  <a:pt x="1556327" y="81605"/>
                </a:lnTo>
                <a:lnTo>
                  <a:pt x="1556327" y="204013"/>
                </a:lnTo>
                <a:lnTo>
                  <a:pt x="1556327" y="489631"/>
                </a:lnTo>
                <a:lnTo>
                  <a:pt x="1296939" y="489631"/>
                </a:lnTo>
                <a:lnTo>
                  <a:pt x="907857" y="489631"/>
                </a:lnTo>
                <a:lnTo>
                  <a:pt x="907857" y="489631"/>
                </a:lnTo>
                <a:lnTo>
                  <a:pt x="0" y="489631"/>
                </a:lnTo>
                <a:lnTo>
                  <a:pt x="0" y="204013"/>
                </a:lnTo>
                <a:lnTo>
                  <a:pt x="0" y="81605"/>
                </a:lnTo>
                <a:lnTo>
                  <a:pt x="0" y="81605"/>
                </a:lnTo>
                <a:lnTo>
                  <a:pt x="0" y="0"/>
                </a:lnTo>
                <a:close/>
              </a:path>
            </a:pathLst>
          </a:custGeom>
          <a:solidFill>
            <a:srgbClr val="C8102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48" tIns="37148" rIns="37148" bIns="37148" numCol="1" spcCol="1270" anchor="ctr" anchorCtr="0">
            <a:noAutofit/>
          </a:bodyPr>
          <a:lstStyle/>
          <a:p>
            <a:pPr marL="0" marR="0" lvl="0" indent="0" algn="ctr" defTabSz="577850" rtl="0" eaLnBrk="1" fontAlgn="auto"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Machine building</a:t>
            </a:r>
            <a:endParaRPr kumimoji="0" lang="fi-FI"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endParaRPr>
          </a:p>
        </p:txBody>
      </p:sp>
      <p:sp>
        <p:nvSpPr>
          <p:cNvPr id="11" name="Vapaamuotoinen: Muoto 29">
            <a:extLst>
              <a:ext uri="{FF2B5EF4-FFF2-40B4-BE49-F238E27FC236}">
                <a16:creationId xmlns:a16="http://schemas.microsoft.com/office/drawing/2014/main" id="{25A9F1E2-8400-833C-49D4-580E981B4D68}"/>
              </a:ext>
            </a:extLst>
          </p:cNvPr>
          <p:cNvSpPr/>
          <p:nvPr/>
        </p:nvSpPr>
        <p:spPr>
          <a:xfrm>
            <a:off x="2431873" y="2474026"/>
            <a:ext cx="2297812" cy="700097"/>
          </a:xfrm>
          <a:custGeom>
            <a:avLst/>
            <a:gdLst>
              <a:gd name="connsiteX0" fmla="*/ 0 w 1556327"/>
              <a:gd name="connsiteY0" fmla="*/ 0 h 489631"/>
              <a:gd name="connsiteX1" fmla="*/ 907857 w 1556327"/>
              <a:gd name="connsiteY1" fmla="*/ 0 h 489631"/>
              <a:gd name="connsiteX2" fmla="*/ 1093320 w 1556327"/>
              <a:gd name="connsiteY2" fmla="*/ -52391 h 489631"/>
              <a:gd name="connsiteX3" fmla="*/ 1296939 w 1556327"/>
              <a:gd name="connsiteY3" fmla="*/ 0 h 489631"/>
              <a:gd name="connsiteX4" fmla="*/ 1556327 w 1556327"/>
              <a:gd name="connsiteY4" fmla="*/ 0 h 489631"/>
              <a:gd name="connsiteX5" fmla="*/ 1556327 w 1556327"/>
              <a:gd name="connsiteY5" fmla="*/ 81605 h 489631"/>
              <a:gd name="connsiteX6" fmla="*/ 1556327 w 1556327"/>
              <a:gd name="connsiteY6" fmla="*/ 81605 h 489631"/>
              <a:gd name="connsiteX7" fmla="*/ 1556327 w 1556327"/>
              <a:gd name="connsiteY7" fmla="*/ 204013 h 489631"/>
              <a:gd name="connsiteX8" fmla="*/ 1556327 w 1556327"/>
              <a:gd name="connsiteY8" fmla="*/ 489631 h 489631"/>
              <a:gd name="connsiteX9" fmla="*/ 1296939 w 1556327"/>
              <a:gd name="connsiteY9" fmla="*/ 489631 h 489631"/>
              <a:gd name="connsiteX10" fmla="*/ 907857 w 1556327"/>
              <a:gd name="connsiteY10" fmla="*/ 489631 h 489631"/>
              <a:gd name="connsiteX11" fmla="*/ 907857 w 1556327"/>
              <a:gd name="connsiteY11" fmla="*/ 489631 h 489631"/>
              <a:gd name="connsiteX12" fmla="*/ 0 w 1556327"/>
              <a:gd name="connsiteY12" fmla="*/ 489631 h 489631"/>
              <a:gd name="connsiteX13" fmla="*/ 0 w 1556327"/>
              <a:gd name="connsiteY13" fmla="*/ 204013 h 489631"/>
              <a:gd name="connsiteX14" fmla="*/ 0 w 1556327"/>
              <a:gd name="connsiteY14" fmla="*/ 81605 h 489631"/>
              <a:gd name="connsiteX15" fmla="*/ 0 w 1556327"/>
              <a:gd name="connsiteY15" fmla="*/ 81605 h 489631"/>
              <a:gd name="connsiteX16" fmla="*/ 0 w 1556327"/>
              <a:gd name="connsiteY16" fmla="*/ 0 h 4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327" h="489631">
                <a:moveTo>
                  <a:pt x="0" y="0"/>
                </a:moveTo>
                <a:lnTo>
                  <a:pt x="907857" y="0"/>
                </a:lnTo>
                <a:lnTo>
                  <a:pt x="1093320" y="-52391"/>
                </a:lnTo>
                <a:lnTo>
                  <a:pt x="1296939" y="0"/>
                </a:lnTo>
                <a:lnTo>
                  <a:pt x="1556327" y="0"/>
                </a:lnTo>
                <a:lnTo>
                  <a:pt x="1556327" y="81605"/>
                </a:lnTo>
                <a:lnTo>
                  <a:pt x="1556327" y="81605"/>
                </a:lnTo>
                <a:lnTo>
                  <a:pt x="1556327" y="204013"/>
                </a:lnTo>
                <a:lnTo>
                  <a:pt x="1556327" y="489631"/>
                </a:lnTo>
                <a:lnTo>
                  <a:pt x="1296939" y="489631"/>
                </a:lnTo>
                <a:lnTo>
                  <a:pt x="907857" y="489631"/>
                </a:lnTo>
                <a:lnTo>
                  <a:pt x="907857" y="489631"/>
                </a:lnTo>
                <a:lnTo>
                  <a:pt x="0" y="489631"/>
                </a:lnTo>
                <a:lnTo>
                  <a:pt x="0" y="204013"/>
                </a:lnTo>
                <a:lnTo>
                  <a:pt x="0" y="81605"/>
                </a:lnTo>
                <a:lnTo>
                  <a:pt x="0" y="81605"/>
                </a:lnTo>
                <a:lnTo>
                  <a:pt x="0" y="0"/>
                </a:lnTo>
                <a:close/>
              </a:path>
            </a:pathLst>
          </a:custGeom>
          <a:solidFill>
            <a:srgbClr val="C8102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48" tIns="37148" rIns="37148" bIns="37148" numCol="1" spcCol="1270" anchor="ctr" anchorCtr="0">
            <a:noAutofit/>
          </a:bodyPr>
          <a:lstStyle/>
          <a:p>
            <a:pPr algn="ctr" defTabSz="433388" fontAlgn="auto" hangingPunct="0">
              <a:lnSpc>
                <a:spcPct val="90000"/>
              </a:lnSpc>
              <a:spcAft>
                <a:spcPct val="35000"/>
              </a:spcAft>
            </a:pPr>
            <a:r>
              <a:rPr lang="en-US" dirty="0">
                <a:solidFill>
                  <a:srgbClr val="FFFFFF"/>
                </a:solidFill>
                <a:latin typeface="Arial" panose="020B0604020202020204" pitchFamily="34" charset="0"/>
                <a:cs typeface="Arial" panose="020B0604020202020204" pitchFamily="34" charset="0"/>
                <a:sym typeface="Helvetica"/>
              </a:rPr>
              <a:t>Agricultural and forestry machinery</a:t>
            </a:r>
            <a:endParaRPr lang="fi-FI" dirty="0">
              <a:solidFill>
                <a:srgbClr val="FFFFFF"/>
              </a:solidFill>
              <a:latin typeface="Arial" panose="020B0604020202020204" pitchFamily="34" charset="0"/>
              <a:cs typeface="Arial" panose="020B0604020202020204" pitchFamily="34" charset="0"/>
              <a:sym typeface="Helvetica"/>
            </a:endParaRPr>
          </a:p>
        </p:txBody>
      </p:sp>
      <p:sp>
        <p:nvSpPr>
          <p:cNvPr id="12" name="Tekstiruutu 30">
            <a:extLst>
              <a:ext uri="{FF2B5EF4-FFF2-40B4-BE49-F238E27FC236}">
                <a16:creationId xmlns:a16="http://schemas.microsoft.com/office/drawing/2014/main" id="{F83C2BB6-BB41-4AD4-4BD9-FA7A4F61AF15}"/>
              </a:ext>
            </a:extLst>
          </p:cNvPr>
          <p:cNvSpPr txBox="1"/>
          <p:nvPr/>
        </p:nvSpPr>
        <p:spPr>
          <a:xfrm>
            <a:off x="2431873" y="3217473"/>
            <a:ext cx="2297813" cy="490518"/>
          </a:xfrm>
          <a:prstGeom prst="rect">
            <a:avLst/>
          </a:prstGeom>
          <a:solidFill>
            <a:srgbClr val="6A6A6A">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685800" fontAlgn="auto" hangingPunct="0">
              <a:spcBef>
                <a:spcPts val="0"/>
              </a:spcBef>
              <a:spcAft>
                <a:spcPts val="0"/>
              </a:spcAft>
            </a:pPr>
            <a:endParaRPr lang="fi-FI" sz="375" b="1" kern="0" dirty="0">
              <a:solidFill>
                <a:srgbClr val="FFFFFF"/>
              </a:solidFill>
              <a:latin typeface="Helvetica"/>
              <a:cs typeface="Helvetica"/>
              <a:sym typeface="Helvetica"/>
            </a:endParaRPr>
          </a:p>
          <a:p>
            <a:pPr algn="ctr" defTabSz="685800" fontAlgn="auto" hangingPunct="0">
              <a:spcBef>
                <a:spcPts val="0"/>
              </a:spcBef>
              <a:spcAft>
                <a:spcPts val="0"/>
              </a:spcAft>
            </a:pPr>
            <a:r>
              <a:rPr lang="fi-FI" kern="0" dirty="0">
                <a:solidFill>
                  <a:srgbClr val="FFFFFF"/>
                </a:solidFill>
                <a:latin typeface="Arial" panose="020B0604020202020204" pitchFamily="34" charset="0"/>
                <a:cs typeface="Arial" panose="020B0604020202020204" pitchFamily="34" charset="0"/>
                <a:sym typeface="Helvetica"/>
              </a:rPr>
              <a:t>41 % (37 %) </a:t>
            </a:r>
          </a:p>
          <a:p>
            <a:pPr algn="ctr" defTabSz="685800" fontAlgn="auto" hangingPunct="0">
              <a:spcBef>
                <a:spcPts val="0"/>
              </a:spcBef>
              <a:spcAft>
                <a:spcPts val="0"/>
              </a:spcAft>
            </a:pPr>
            <a:endParaRPr lang="fi-FI" sz="675" b="1" kern="0" dirty="0">
              <a:solidFill>
                <a:srgbClr val="FFFFFF"/>
              </a:solidFill>
              <a:latin typeface="Helvetica"/>
              <a:cs typeface="Helvetica"/>
              <a:sym typeface="Helvetica"/>
            </a:endParaRPr>
          </a:p>
        </p:txBody>
      </p:sp>
      <p:sp>
        <p:nvSpPr>
          <p:cNvPr id="13" name="Suorakulmio 21">
            <a:extLst>
              <a:ext uri="{FF2B5EF4-FFF2-40B4-BE49-F238E27FC236}">
                <a16:creationId xmlns:a16="http://schemas.microsoft.com/office/drawing/2014/main" id="{C5B6FE7F-6760-2B11-08B0-02F43BEA0053}"/>
              </a:ext>
            </a:extLst>
          </p:cNvPr>
          <p:cNvSpPr/>
          <p:nvPr/>
        </p:nvSpPr>
        <p:spPr>
          <a:xfrm>
            <a:off x="4880259" y="3743240"/>
            <a:ext cx="2297813" cy="1727059"/>
          </a:xfrm>
          <a:prstGeom prst="rect">
            <a:avLst/>
          </a:prstGeom>
          <a:blipFill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685800" fontAlgn="auto" hangingPunct="0">
              <a:spcBef>
                <a:spcPts val="0"/>
              </a:spcBef>
              <a:spcAft>
                <a:spcPts val="0"/>
              </a:spcAft>
            </a:pPr>
            <a:endParaRPr lang="fi-FI" sz="1350" kern="0" dirty="0">
              <a:solidFill>
                <a:srgbClr val="FFFFFF">
                  <a:hueOff val="0"/>
                  <a:satOff val="0"/>
                  <a:lumOff val="0"/>
                  <a:alphaOff val="0"/>
                </a:srgbClr>
              </a:solidFill>
              <a:latin typeface="Helvetica"/>
              <a:cs typeface="Helvetica"/>
              <a:sym typeface="Helvetica"/>
            </a:endParaRPr>
          </a:p>
        </p:txBody>
      </p:sp>
      <p:sp>
        <p:nvSpPr>
          <p:cNvPr id="14" name="Vapaamuotoinen: Muoto 29">
            <a:extLst>
              <a:ext uri="{FF2B5EF4-FFF2-40B4-BE49-F238E27FC236}">
                <a16:creationId xmlns:a16="http://schemas.microsoft.com/office/drawing/2014/main" id="{FE36A238-C592-F0E8-6847-9EE5D1FB4836}"/>
              </a:ext>
            </a:extLst>
          </p:cNvPr>
          <p:cNvSpPr/>
          <p:nvPr/>
        </p:nvSpPr>
        <p:spPr>
          <a:xfrm>
            <a:off x="4877412" y="2487890"/>
            <a:ext cx="2297813" cy="686234"/>
          </a:xfrm>
          <a:custGeom>
            <a:avLst/>
            <a:gdLst>
              <a:gd name="connsiteX0" fmla="*/ 0 w 1556327"/>
              <a:gd name="connsiteY0" fmla="*/ 0 h 489631"/>
              <a:gd name="connsiteX1" fmla="*/ 907857 w 1556327"/>
              <a:gd name="connsiteY1" fmla="*/ 0 h 489631"/>
              <a:gd name="connsiteX2" fmla="*/ 1093320 w 1556327"/>
              <a:gd name="connsiteY2" fmla="*/ -52391 h 489631"/>
              <a:gd name="connsiteX3" fmla="*/ 1296939 w 1556327"/>
              <a:gd name="connsiteY3" fmla="*/ 0 h 489631"/>
              <a:gd name="connsiteX4" fmla="*/ 1556327 w 1556327"/>
              <a:gd name="connsiteY4" fmla="*/ 0 h 489631"/>
              <a:gd name="connsiteX5" fmla="*/ 1556327 w 1556327"/>
              <a:gd name="connsiteY5" fmla="*/ 81605 h 489631"/>
              <a:gd name="connsiteX6" fmla="*/ 1556327 w 1556327"/>
              <a:gd name="connsiteY6" fmla="*/ 81605 h 489631"/>
              <a:gd name="connsiteX7" fmla="*/ 1556327 w 1556327"/>
              <a:gd name="connsiteY7" fmla="*/ 204013 h 489631"/>
              <a:gd name="connsiteX8" fmla="*/ 1556327 w 1556327"/>
              <a:gd name="connsiteY8" fmla="*/ 489631 h 489631"/>
              <a:gd name="connsiteX9" fmla="*/ 1296939 w 1556327"/>
              <a:gd name="connsiteY9" fmla="*/ 489631 h 489631"/>
              <a:gd name="connsiteX10" fmla="*/ 907857 w 1556327"/>
              <a:gd name="connsiteY10" fmla="*/ 489631 h 489631"/>
              <a:gd name="connsiteX11" fmla="*/ 907857 w 1556327"/>
              <a:gd name="connsiteY11" fmla="*/ 489631 h 489631"/>
              <a:gd name="connsiteX12" fmla="*/ 0 w 1556327"/>
              <a:gd name="connsiteY12" fmla="*/ 489631 h 489631"/>
              <a:gd name="connsiteX13" fmla="*/ 0 w 1556327"/>
              <a:gd name="connsiteY13" fmla="*/ 204013 h 489631"/>
              <a:gd name="connsiteX14" fmla="*/ 0 w 1556327"/>
              <a:gd name="connsiteY14" fmla="*/ 81605 h 489631"/>
              <a:gd name="connsiteX15" fmla="*/ 0 w 1556327"/>
              <a:gd name="connsiteY15" fmla="*/ 81605 h 489631"/>
              <a:gd name="connsiteX16" fmla="*/ 0 w 1556327"/>
              <a:gd name="connsiteY16" fmla="*/ 0 h 4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327" h="489631">
                <a:moveTo>
                  <a:pt x="0" y="0"/>
                </a:moveTo>
                <a:lnTo>
                  <a:pt x="907857" y="0"/>
                </a:lnTo>
                <a:lnTo>
                  <a:pt x="1093320" y="-52391"/>
                </a:lnTo>
                <a:lnTo>
                  <a:pt x="1296939" y="0"/>
                </a:lnTo>
                <a:lnTo>
                  <a:pt x="1556327" y="0"/>
                </a:lnTo>
                <a:lnTo>
                  <a:pt x="1556327" y="81605"/>
                </a:lnTo>
                <a:lnTo>
                  <a:pt x="1556327" y="81605"/>
                </a:lnTo>
                <a:lnTo>
                  <a:pt x="1556327" y="204013"/>
                </a:lnTo>
                <a:lnTo>
                  <a:pt x="1556327" y="489631"/>
                </a:lnTo>
                <a:lnTo>
                  <a:pt x="1296939" y="489631"/>
                </a:lnTo>
                <a:lnTo>
                  <a:pt x="907857" y="489631"/>
                </a:lnTo>
                <a:lnTo>
                  <a:pt x="907857" y="489631"/>
                </a:lnTo>
                <a:lnTo>
                  <a:pt x="0" y="489631"/>
                </a:lnTo>
                <a:lnTo>
                  <a:pt x="0" y="204013"/>
                </a:lnTo>
                <a:lnTo>
                  <a:pt x="0" y="81605"/>
                </a:lnTo>
                <a:lnTo>
                  <a:pt x="0" y="81605"/>
                </a:lnTo>
                <a:lnTo>
                  <a:pt x="0" y="0"/>
                </a:lnTo>
                <a:close/>
              </a:path>
            </a:pathLst>
          </a:custGeom>
          <a:solidFill>
            <a:srgbClr val="C8102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48" tIns="37148" rIns="37148" bIns="37148" numCol="1" spcCol="1270" anchor="ctr" anchorCtr="0">
            <a:noAutofit/>
          </a:bodyPr>
          <a:lstStyle/>
          <a:p>
            <a:pPr algn="ctr" defTabSz="433388" fontAlgn="auto" hangingPunct="0">
              <a:lnSpc>
                <a:spcPct val="90000"/>
              </a:lnSpc>
              <a:spcAft>
                <a:spcPct val="35000"/>
              </a:spcAft>
            </a:pPr>
            <a:r>
              <a:rPr lang="en-US" dirty="0">
                <a:solidFill>
                  <a:srgbClr val="FFFFFF"/>
                </a:solidFill>
                <a:latin typeface="Arial" panose="020B0604020202020204" pitchFamily="34" charset="0"/>
                <a:cs typeface="Arial" panose="020B0604020202020204" pitchFamily="34" charset="0"/>
                <a:sym typeface="Helvetica"/>
              </a:rPr>
              <a:t>Energy industry</a:t>
            </a:r>
            <a:endParaRPr lang="fi-FI" dirty="0">
              <a:solidFill>
                <a:srgbClr val="FFFFFF"/>
              </a:solidFill>
              <a:latin typeface="Arial" panose="020B0604020202020204" pitchFamily="34" charset="0"/>
              <a:cs typeface="Arial" panose="020B0604020202020204" pitchFamily="34" charset="0"/>
              <a:sym typeface="Helvetica"/>
            </a:endParaRPr>
          </a:p>
        </p:txBody>
      </p:sp>
      <p:sp>
        <p:nvSpPr>
          <p:cNvPr id="15" name="Tekstiruutu 30">
            <a:extLst>
              <a:ext uri="{FF2B5EF4-FFF2-40B4-BE49-F238E27FC236}">
                <a16:creationId xmlns:a16="http://schemas.microsoft.com/office/drawing/2014/main" id="{B32EE8FE-2F06-BA6F-BD8D-5200290384D9}"/>
              </a:ext>
            </a:extLst>
          </p:cNvPr>
          <p:cNvSpPr txBox="1"/>
          <p:nvPr/>
        </p:nvSpPr>
        <p:spPr>
          <a:xfrm>
            <a:off x="4877413" y="3203444"/>
            <a:ext cx="2297813" cy="490518"/>
          </a:xfrm>
          <a:prstGeom prst="rect">
            <a:avLst/>
          </a:prstGeom>
          <a:solidFill>
            <a:srgbClr val="6A6A6A">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685800" fontAlgn="auto" hangingPunct="0">
              <a:spcBef>
                <a:spcPts val="0"/>
              </a:spcBef>
              <a:spcAft>
                <a:spcPts val="0"/>
              </a:spcAft>
            </a:pPr>
            <a:endParaRPr lang="fi-FI" sz="375" b="1" kern="0" dirty="0">
              <a:solidFill>
                <a:srgbClr val="FFFFFF"/>
              </a:solidFill>
              <a:latin typeface="Helvetica"/>
              <a:cs typeface="Helvetica"/>
              <a:sym typeface="Helvetica"/>
            </a:endParaRPr>
          </a:p>
          <a:p>
            <a:pPr algn="ctr" defTabSz="685800" fontAlgn="auto" hangingPunct="0">
              <a:spcBef>
                <a:spcPts val="0"/>
              </a:spcBef>
              <a:spcAft>
                <a:spcPts val="0"/>
              </a:spcAft>
            </a:pPr>
            <a:r>
              <a:rPr lang="fi-FI" kern="0" dirty="0">
                <a:solidFill>
                  <a:srgbClr val="FFFFFF"/>
                </a:solidFill>
                <a:latin typeface="Arial" panose="020B0604020202020204" pitchFamily="34" charset="0"/>
                <a:cs typeface="Arial" panose="020B0604020202020204" pitchFamily="34" charset="0"/>
                <a:sym typeface="Helvetica"/>
              </a:rPr>
              <a:t>8 % (8 %)  </a:t>
            </a:r>
          </a:p>
          <a:p>
            <a:pPr algn="ctr" defTabSz="685800" fontAlgn="auto" hangingPunct="0">
              <a:spcBef>
                <a:spcPts val="0"/>
              </a:spcBef>
              <a:spcAft>
                <a:spcPts val="0"/>
              </a:spcAft>
            </a:pPr>
            <a:endParaRPr lang="fi-FI" sz="675" b="1" kern="0" dirty="0">
              <a:solidFill>
                <a:srgbClr val="FFFFFF"/>
              </a:solidFill>
              <a:latin typeface="Helvetica"/>
              <a:cs typeface="Helvetica"/>
              <a:sym typeface="Helvetica"/>
            </a:endParaRPr>
          </a:p>
        </p:txBody>
      </p:sp>
      <p:sp>
        <p:nvSpPr>
          <p:cNvPr id="16" name="Vapaamuotoinen: Muoto 29">
            <a:extLst>
              <a:ext uri="{FF2B5EF4-FFF2-40B4-BE49-F238E27FC236}">
                <a16:creationId xmlns:a16="http://schemas.microsoft.com/office/drawing/2014/main" id="{794AC572-66D2-1CFC-8924-1FFA9D5D393C}"/>
              </a:ext>
            </a:extLst>
          </p:cNvPr>
          <p:cNvSpPr/>
          <p:nvPr/>
        </p:nvSpPr>
        <p:spPr>
          <a:xfrm>
            <a:off x="9768492" y="2484806"/>
            <a:ext cx="2297815" cy="692402"/>
          </a:xfrm>
          <a:custGeom>
            <a:avLst/>
            <a:gdLst>
              <a:gd name="connsiteX0" fmla="*/ 0 w 1556327"/>
              <a:gd name="connsiteY0" fmla="*/ 0 h 489631"/>
              <a:gd name="connsiteX1" fmla="*/ 907857 w 1556327"/>
              <a:gd name="connsiteY1" fmla="*/ 0 h 489631"/>
              <a:gd name="connsiteX2" fmla="*/ 1093320 w 1556327"/>
              <a:gd name="connsiteY2" fmla="*/ -52391 h 489631"/>
              <a:gd name="connsiteX3" fmla="*/ 1296939 w 1556327"/>
              <a:gd name="connsiteY3" fmla="*/ 0 h 489631"/>
              <a:gd name="connsiteX4" fmla="*/ 1556327 w 1556327"/>
              <a:gd name="connsiteY4" fmla="*/ 0 h 489631"/>
              <a:gd name="connsiteX5" fmla="*/ 1556327 w 1556327"/>
              <a:gd name="connsiteY5" fmla="*/ 81605 h 489631"/>
              <a:gd name="connsiteX6" fmla="*/ 1556327 w 1556327"/>
              <a:gd name="connsiteY6" fmla="*/ 81605 h 489631"/>
              <a:gd name="connsiteX7" fmla="*/ 1556327 w 1556327"/>
              <a:gd name="connsiteY7" fmla="*/ 204013 h 489631"/>
              <a:gd name="connsiteX8" fmla="*/ 1556327 w 1556327"/>
              <a:gd name="connsiteY8" fmla="*/ 489631 h 489631"/>
              <a:gd name="connsiteX9" fmla="*/ 1296939 w 1556327"/>
              <a:gd name="connsiteY9" fmla="*/ 489631 h 489631"/>
              <a:gd name="connsiteX10" fmla="*/ 907857 w 1556327"/>
              <a:gd name="connsiteY10" fmla="*/ 489631 h 489631"/>
              <a:gd name="connsiteX11" fmla="*/ 907857 w 1556327"/>
              <a:gd name="connsiteY11" fmla="*/ 489631 h 489631"/>
              <a:gd name="connsiteX12" fmla="*/ 0 w 1556327"/>
              <a:gd name="connsiteY12" fmla="*/ 489631 h 489631"/>
              <a:gd name="connsiteX13" fmla="*/ 0 w 1556327"/>
              <a:gd name="connsiteY13" fmla="*/ 204013 h 489631"/>
              <a:gd name="connsiteX14" fmla="*/ 0 w 1556327"/>
              <a:gd name="connsiteY14" fmla="*/ 81605 h 489631"/>
              <a:gd name="connsiteX15" fmla="*/ 0 w 1556327"/>
              <a:gd name="connsiteY15" fmla="*/ 81605 h 489631"/>
              <a:gd name="connsiteX16" fmla="*/ 0 w 1556327"/>
              <a:gd name="connsiteY16" fmla="*/ 0 h 4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327" h="489631">
                <a:moveTo>
                  <a:pt x="0" y="0"/>
                </a:moveTo>
                <a:lnTo>
                  <a:pt x="907857" y="0"/>
                </a:lnTo>
                <a:lnTo>
                  <a:pt x="1093320" y="-52391"/>
                </a:lnTo>
                <a:lnTo>
                  <a:pt x="1296939" y="0"/>
                </a:lnTo>
                <a:lnTo>
                  <a:pt x="1556327" y="0"/>
                </a:lnTo>
                <a:lnTo>
                  <a:pt x="1556327" y="81605"/>
                </a:lnTo>
                <a:lnTo>
                  <a:pt x="1556327" y="81605"/>
                </a:lnTo>
                <a:lnTo>
                  <a:pt x="1556327" y="204013"/>
                </a:lnTo>
                <a:lnTo>
                  <a:pt x="1556327" y="489631"/>
                </a:lnTo>
                <a:lnTo>
                  <a:pt x="1296939" y="489631"/>
                </a:lnTo>
                <a:lnTo>
                  <a:pt x="907857" y="489631"/>
                </a:lnTo>
                <a:lnTo>
                  <a:pt x="907857" y="489631"/>
                </a:lnTo>
                <a:lnTo>
                  <a:pt x="0" y="489631"/>
                </a:lnTo>
                <a:lnTo>
                  <a:pt x="0" y="204013"/>
                </a:lnTo>
                <a:lnTo>
                  <a:pt x="0" y="81605"/>
                </a:lnTo>
                <a:lnTo>
                  <a:pt x="0" y="81605"/>
                </a:lnTo>
                <a:lnTo>
                  <a:pt x="0" y="0"/>
                </a:lnTo>
                <a:close/>
              </a:path>
            </a:pathLst>
          </a:custGeom>
          <a:solidFill>
            <a:srgbClr val="C8102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48" tIns="37148" rIns="37148" bIns="37148" numCol="1" spcCol="1270" anchor="ctr" anchorCtr="0">
            <a:noAutofit/>
          </a:bodyPr>
          <a:lstStyle/>
          <a:p>
            <a:pPr algn="ctr" defTabSz="433388" fontAlgn="auto" hangingPunct="0">
              <a:lnSpc>
                <a:spcPct val="90000"/>
              </a:lnSpc>
              <a:spcAft>
                <a:spcPct val="35000"/>
              </a:spcAft>
            </a:pPr>
            <a:r>
              <a:rPr lang="en-US" dirty="0">
                <a:solidFill>
                  <a:srgbClr val="FFFFFF"/>
                </a:solidFill>
                <a:latin typeface="Arial" panose="020B0604020202020204" pitchFamily="34" charset="0"/>
                <a:cs typeface="Arial" panose="020B0604020202020204" pitchFamily="34" charset="0"/>
                <a:sym typeface="Helvetica"/>
              </a:rPr>
              <a:t>Other industries</a:t>
            </a:r>
            <a:endParaRPr lang="fi-FI" dirty="0">
              <a:solidFill>
                <a:srgbClr val="FFFFFF"/>
              </a:solidFill>
              <a:latin typeface="Arial" panose="020B0604020202020204" pitchFamily="34" charset="0"/>
              <a:cs typeface="Arial" panose="020B0604020202020204" pitchFamily="34" charset="0"/>
              <a:sym typeface="Helvetica"/>
            </a:endParaRPr>
          </a:p>
        </p:txBody>
      </p:sp>
      <p:sp>
        <p:nvSpPr>
          <p:cNvPr id="17" name="Tekstiruutu 30">
            <a:extLst>
              <a:ext uri="{FF2B5EF4-FFF2-40B4-BE49-F238E27FC236}">
                <a16:creationId xmlns:a16="http://schemas.microsoft.com/office/drawing/2014/main" id="{43DCC741-CE56-DC16-5270-655D0A1D7089}"/>
              </a:ext>
            </a:extLst>
          </p:cNvPr>
          <p:cNvSpPr txBox="1"/>
          <p:nvPr/>
        </p:nvSpPr>
        <p:spPr>
          <a:xfrm>
            <a:off x="9768494" y="3203444"/>
            <a:ext cx="2297813" cy="490518"/>
          </a:xfrm>
          <a:prstGeom prst="rect">
            <a:avLst/>
          </a:prstGeom>
          <a:solidFill>
            <a:srgbClr val="6A6A6A">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685800" fontAlgn="auto" hangingPunct="0">
              <a:spcBef>
                <a:spcPts val="0"/>
              </a:spcBef>
              <a:spcAft>
                <a:spcPts val="0"/>
              </a:spcAft>
            </a:pPr>
            <a:endParaRPr lang="fi-FI" sz="375" b="1" kern="0" dirty="0">
              <a:solidFill>
                <a:srgbClr val="FFFFFF"/>
              </a:solidFill>
              <a:latin typeface="Helvetica"/>
              <a:cs typeface="Helvetica"/>
              <a:sym typeface="Helvetica"/>
            </a:endParaRPr>
          </a:p>
          <a:p>
            <a:pPr algn="ctr" defTabSz="685800" fontAlgn="auto" hangingPunct="0">
              <a:spcBef>
                <a:spcPts val="0"/>
              </a:spcBef>
              <a:spcAft>
                <a:spcPts val="0"/>
              </a:spcAft>
            </a:pPr>
            <a:r>
              <a:rPr lang="fi-FI" kern="0" dirty="0">
                <a:solidFill>
                  <a:srgbClr val="FFFFFF"/>
                </a:solidFill>
                <a:latin typeface="Arial" panose="020B0604020202020204" pitchFamily="34" charset="0"/>
                <a:cs typeface="Arial" panose="020B0604020202020204" pitchFamily="34" charset="0"/>
                <a:sym typeface="Helvetica"/>
              </a:rPr>
              <a:t>5 % (6 %) </a:t>
            </a:r>
            <a:r>
              <a:rPr lang="fi-FI" kern="0" dirty="0">
                <a:solidFill>
                  <a:srgbClr val="FFFFFF"/>
                </a:solidFill>
                <a:highlight>
                  <a:srgbClr val="FFFF00"/>
                </a:highlight>
                <a:latin typeface="Arial" panose="020B0604020202020204" pitchFamily="34" charset="0"/>
                <a:cs typeface="Arial" panose="020B0604020202020204" pitchFamily="34" charset="0"/>
                <a:sym typeface="Helvetica"/>
              </a:rPr>
              <a:t> </a:t>
            </a:r>
          </a:p>
          <a:p>
            <a:pPr algn="ctr" defTabSz="685800" fontAlgn="auto" hangingPunct="0">
              <a:spcBef>
                <a:spcPts val="0"/>
              </a:spcBef>
              <a:spcAft>
                <a:spcPts val="0"/>
              </a:spcAft>
            </a:pPr>
            <a:endParaRPr lang="fi-FI" sz="675" b="1" kern="0" dirty="0">
              <a:solidFill>
                <a:srgbClr val="FFFFFF"/>
              </a:solidFill>
              <a:latin typeface="Helvetica"/>
              <a:cs typeface="Helvetica"/>
              <a:sym typeface="Helvetica"/>
            </a:endParaRPr>
          </a:p>
        </p:txBody>
      </p:sp>
      <p:sp>
        <p:nvSpPr>
          <p:cNvPr id="18" name="Vapaamuotoinen: Muoto 29">
            <a:extLst>
              <a:ext uri="{FF2B5EF4-FFF2-40B4-BE49-F238E27FC236}">
                <a16:creationId xmlns:a16="http://schemas.microsoft.com/office/drawing/2014/main" id="{C83BE6B8-9AE5-60FF-4583-C397C0480922}"/>
              </a:ext>
            </a:extLst>
          </p:cNvPr>
          <p:cNvSpPr/>
          <p:nvPr/>
        </p:nvSpPr>
        <p:spPr>
          <a:xfrm>
            <a:off x="7322952" y="2487889"/>
            <a:ext cx="2297813" cy="686234"/>
          </a:xfrm>
          <a:custGeom>
            <a:avLst/>
            <a:gdLst>
              <a:gd name="connsiteX0" fmla="*/ 0 w 1556327"/>
              <a:gd name="connsiteY0" fmla="*/ 0 h 489631"/>
              <a:gd name="connsiteX1" fmla="*/ 907857 w 1556327"/>
              <a:gd name="connsiteY1" fmla="*/ 0 h 489631"/>
              <a:gd name="connsiteX2" fmla="*/ 1093320 w 1556327"/>
              <a:gd name="connsiteY2" fmla="*/ -52391 h 489631"/>
              <a:gd name="connsiteX3" fmla="*/ 1296939 w 1556327"/>
              <a:gd name="connsiteY3" fmla="*/ 0 h 489631"/>
              <a:gd name="connsiteX4" fmla="*/ 1556327 w 1556327"/>
              <a:gd name="connsiteY4" fmla="*/ 0 h 489631"/>
              <a:gd name="connsiteX5" fmla="*/ 1556327 w 1556327"/>
              <a:gd name="connsiteY5" fmla="*/ 81605 h 489631"/>
              <a:gd name="connsiteX6" fmla="*/ 1556327 w 1556327"/>
              <a:gd name="connsiteY6" fmla="*/ 81605 h 489631"/>
              <a:gd name="connsiteX7" fmla="*/ 1556327 w 1556327"/>
              <a:gd name="connsiteY7" fmla="*/ 204013 h 489631"/>
              <a:gd name="connsiteX8" fmla="*/ 1556327 w 1556327"/>
              <a:gd name="connsiteY8" fmla="*/ 489631 h 489631"/>
              <a:gd name="connsiteX9" fmla="*/ 1296939 w 1556327"/>
              <a:gd name="connsiteY9" fmla="*/ 489631 h 489631"/>
              <a:gd name="connsiteX10" fmla="*/ 907857 w 1556327"/>
              <a:gd name="connsiteY10" fmla="*/ 489631 h 489631"/>
              <a:gd name="connsiteX11" fmla="*/ 907857 w 1556327"/>
              <a:gd name="connsiteY11" fmla="*/ 489631 h 489631"/>
              <a:gd name="connsiteX12" fmla="*/ 0 w 1556327"/>
              <a:gd name="connsiteY12" fmla="*/ 489631 h 489631"/>
              <a:gd name="connsiteX13" fmla="*/ 0 w 1556327"/>
              <a:gd name="connsiteY13" fmla="*/ 204013 h 489631"/>
              <a:gd name="connsiteX14" fmla="*/ 0 w 1556327"/>
              <a:gd name="connsiteY14" fmla="*/ 81605 h 489631"/>
              <a:gd name="connsiteX15" fmla="*/ 0 w 1556327"/>
              <a:gd name="connsiteY15" fmla="*/ 81605 h 489631"/>
              <a:gd name="connsiteX16" fmla="*/ 0 w 1556327"/>
              <a:gd name="connsiteY16" fmla="*/ 0 h 4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327" h="489631">
                <a:moveTo>
                  <a:pt x="0" y="0"/>
                </a:moveTo>
                <a:lnTo>
                  <a:pt x="907857" y="0"/>
                </a:lnTo>
                <a:lnTo>
                  <a:pt x="1093320" y="-52391"/>
                </a:lnTo>
                <a:lnTo>
                  <a:pt x="1296939" y="0"/>
                </a:lnTo>
                <a:lnTo>
                  <a:pt x="1556327" y="0"/>
                </a:lnTo>
                <a:lnTo>
                  <a:pt x="1556327" y="81605"/>
                </a:lnTo>
                <a:lnTo>
                  <a:pt x="1556327" y="81605"/>
                </a:lnTo>
                <a:lnTo>
                  <a:pt x="1556327" y="204013"/>
                </a:lnTo>
                <a:lnTo>
                  <a:pt x="1556327" y="489631"/>
                </a:lnTo>
                <a:lnTo>
                  <a:pt x="1296939" y="489631"/>
                </a:lnTo>
                <a:lnTo>
                  <a:pt x="907857" y="489631"/>
                </a:lnTo>
                <a:lnTo>
                  <a:pt x="907857" y="489631"/>
                </a:lnTo>
                <a:lnTo>
                  <a:pt x="0" y="489631"/>
                </a:lnTo>
                <a:lnTo>
                  <a:pt x="0" y="204013"/>
                </a:lnTo>
                <a:lnTo>
                  <a:pt x="0" y="81605"/>
                </a:lnTo>
                <a:lnTo>
                  <a:pt x="0" y="81605"/>
                </a:lnTo>
                <a:lnTo>
                  <a:pt x="0" y="0"/>
                </a:lnTo>
                <a:close/>
              </a:path>
            </a:pathLst>
          </a:custGeom>
          <a:solidFill>
            <a:srgbClr val="C8102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148" tIns="37148" rIns="37148" bIns="37148" numCol="1" spcCol="1270" anchor="ctr" anchorCtr="0">
            <a:noAutofit/>
          </a:bodyPr>
          <a:lstStyle/>
          <a:p>
            <a:pPr algn="ctr" defTabSz="433388" fontAlgn="auto" hangingPunct="0">
              <a:lnSpc>
                <a:spcPct val="90000"/>
              </a:lnSpc>
              <a:spcAft>
                <a:spcPct val="35000"/>
              </a:spcAft>
            </a:pPr>
            <a:r>
              <a:rPr lang="en-US" dirty="0">
                <a:solidFill>
                  <a:srgbClr val="FFFFFF"/>
                </a:solidFill>
                <a:latin typeface="Arial" panose="020B0604020202020204" pitchFamily="34" charset="0"/>
                <a:cs typeface="Arial" panose="020B0604020202020204" pitchFamily="34" charset="0"/>
                <a:sym typeface="Helvetica"/>
              </a:rPr>
              <a:t>Defense equipment industry</a:t>
            </a:r>
            <a:endParaRPr lang="fi-FI" dirty="0">
              <a:solidFill>
                <a:srgbClr val="FFFFFF"/>
              </a:solidFill>
              <a:latin typeface="Arial" panose="020B0604020202020204" pitchFamily="34" charset="0"/>
              <a:cs typeface="Arial" panose="020B0604020202020204" pitchFamily="34" charset="0"/>
              <a:sym typeface="Helvetica"/>
            </a:endParaRPr>
          </a:p>
        </p:txBody>
      </p:sp>
      <p:pic>
        <p:nvPicPr>
          <p:cNvPr id="20" name="Kuva 14">
            <a:extLst>
              <a:ext uri="{FF2B5EF4-FFF2-40B4-BE49-F238E27FC236}">
                <a16:creationId xmlns:a16="http://schemas.microsoft.com/office/drawing/2014/main" id="{A333DED9-FB01-4227-10FB-EE7699ADB7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431873" y="3751341"/>
            <a:ext cx="2300658" cy="1727059"/>
          </a:xfrm>
          <a:prstGeom prst="rect">
            <a:avLst/>
          </a:prstGeom>
          <a:ln>
            <a:noFill/>
          </a:ln>
        </p:spPr>
      </p:pic>
      <p:pic>
        <p:nvPicPr>
          <p:cNvPr id="21" name="Kuva 19">
            <a:extLst>
              <a:ext uri="{FF2B5EF4-FFF2-40B4-BE49-F238E27FC236}">
                <a16:creationId xmlns:a16="http://schemas.microsoft.com/office/drawing/2014/main" id="{C39DC4EA-959F-B094-E3FE-C3DC46DC43B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68494" y="3751341"/>
            <a:ext cx="2297814" cy="1727060"/>
          </a:xfrm>
          <a:prstGeom prst="rect">
            <a:avLst/>
          </a:prstGeom>
          <a:ln>
            <a:noFill/>
          </a:ln>
        </p:spPr>
      </p:pic>
      <p:sp>
        <p:nvSpPr>
          <p:cNvPr id="23" name="Tekstiruutu 30">
            <a:extLst>
              <a:ext uri="{FF2B5EF4-FFF2-40B4-BE49-F238E27FC236}">
                <a16:creationId xmlns:a16="http://schemas.microsoft.com/office/drawing/2014/main" id="{CF990EB5-E8C7-8432-DF5B-BADC4F9EAC87}"/>
              </a:ext>
            </a:extLst>
          </p:cNvPr>
          <p:cNvSpPr txBox="1"/>
          <p:nvPr/>
        </p:nvSpPr>
        <p:spPr>
          <a:xfrm>
            <a:off x="28506" y="3210641"/>
            <a:ext cx="2255640" cy="490518"/>
          </a:xfrm>
          <a:prstGeom prst="rect">
            <a:avLst/>
          </a:prstGeom>
          <a:solidFill>
            <a:srgbClr val="6A6A6A">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685800" fontAlgn="auto" hangingPunct="0">
              <a:spcBef>
                <a:spcPts val="0"/>
              </a:spcBef>
              <a:spcAft>
                <a:spcPts val="0"/>
              </a:spcAft>
            </a:pPr>
            <a:endParaRPr lang="fi-FI" sz="375" b="1" kern="0" dirty="0">
              <a:solidFill>
                <a:srgbClr val="FFFFFF"/>
              </a:solidFill>
              <a:latin typeface="Helvetica"/>
              <a:cs typeface="Helvetica"/>
              <a:sym typeface="Helvetica"/>
            </a:endParaRPr>
          </a:p>
          <a:p>
            <a:pPr algn="ctr" defTabSz="685800" fontAlgn="auto" hangingPunct="0">
              <a:spcBef>
                <a:spcPts val="0"/>
              </a:spcBef>
              <a:spcAft>
                <a:spcPts val="0"/>
              </a:spcAft>
            </a:pPr>
            <a:r>
              <a:rPr lang="fi-FI" kern="0" dirty="0">
                <a:solidFill>
                  <a:srgbClr val="FFFFFF"/>
                </a:solidFill>
                <a:latin typeface="Arial" panose="020B0604020202020204" pitchFamily="34" charset="0"/>
                <a:cs typeface="Arial" panose="020B0604020202020204" pitchFamily="34" charset="0"/>
                <a:sym typeface="Helvetica"/>
              </a:rPr>
              <a:t>43 % (48 %)</a:t>
            </a:r>
          </a:p>
          <a:p>
            <a:pPr algn="ctr" defTabSz="685800" fontAlgn="auto" hangingPunct="0">
              <a:spcBef>
                <a:spcPts val="0"/>
              </a:spcBef>
              <a:spcAft>
                <a:spcPts val="0"/>
              </a:spcAft>
            </a:pPr>
            <a:endParaRPr lang="fi-FI" sz="675" b="1" kern="0" dirty="0">
              <a:solidFill>
                <a:srgbClr val="FFFFFF"/>
              </a:solidFill>
              <a:latin typeface="Helvetica"/>
              <a:cs typeface="Helvetica"/>
              <a:sym typeface="Helvetica"/>
            </a:endParaRPr>
          </a:p>
        </p:txBody>
      </p:sp>
      <p:sp>
        <p:nvSpPr>
          <p:cNvPr id="24" name="Tekstiruutu 30">
            <a:extLst>
              <a:ext uri="{FF2B5EF4-FFF2-40B4-BE49-F238E27FC236}">
                <a16:creationId xmlns:a16="http://schemas.microsoft.com/office/drawing/2014/main" id="{D32F9344-574E-2841-AC0A-35755F80EA4A}"/>
              </a:ext>
            </a:extLst>
          </p:cNvPr>
          <p:cNvSpPr txBox="1"/>
          <p:nvPr/>
        </p:nvSpPr>
        <p:spPr>
          <a:xfrm>
            <a:off x="7322951" y="3214297"/>
            <a:ext cx="2297813" cy="490518"/>
          </a:xfrm>
          <a:prstGeom prst="rect">
            <a:avLst/>
          </a:prstGeom>
          <a:solidFill>
            <a:srgbClr val="6A6A6A">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algn="ctr" defTabSz="685800" fontAlgn="auto" hangingPunct="0">
              <a:spcBef>
                <a:spcPts val="0"/>
              </a:spcBef>
              <a:spcAft>
                <a:spcPts val="0"/>
              </a:spcAft>
            </a:pPr>
            <a:endParaRPr lang="fi-FI" sz="375" b="1" kern="0" dirty="0">
              <a:solidFill>
                <a:srgbClr val="FFFFFF"/>
              </a:solidFill>
              <a:latin typeface="Helvetica"/>
              <a:cs typeface="Helvetica"/>
              <a:sym typeface="Helvetica"/>
            </a:endParaRPr>
          </a:p>
          <a:p>
            <a:pPr algn="ctr" defTabSz="685800" fontAlgn="auto" hangingPunct="0">
              <a:spcBef>
                <a:spcPts val="0"/>
              </a:spcBef>
              <a:spcAft>
                <a:spcPts val="0"/>
              </a:spcAft>
            </a:pPr>
            <a:r>
              <a:rPr lang="fi-FI" kern="0" dirty="0">
                <a:solidFill>
                  <a:srgbClr val="FFFFFF"/>
                </a:solidFill>
                <a:latin typeface="Arial" panose="020B0604020202020204" pitchFamily="34" charset="0"/>
                <a:cs typeface="Arial" panose="020B0604020202020204" pitchFamily="34" charset="0"/>
                <a:sym typeface="Helvetica"/>
              </a:rPr>
              <a:t>3 % (1 %)</a:t>
            </a:r>
          </a:p>
          <a:p>
            <a:pPr algn="ctr" defTabSz="685800" fontAlgn="auto" hangingPunct="0">
              <a:spcBef>
                <a:spcPts val="0"/>
              </a:spcBef>
              <a:spcAft>
                <a:spcPts val="0"/>
              </a:spcAft>
            </a:pPr>
            <a:endParaRPr lang="fi-FI" sz="675" b="1" kern="0" dirty="0">
              <a:solidFill>
                <a:srgbClr val="FFFFFF"/>
              </a:solidFill>
              <a:latin typeface="Helvetica"/>
              <a:cs typeface="Helvetica"/>
              <a:sym typeface="Helvetica"/>
            </a:endParaRPr>
          </a:p>
        </p:txBody>
      </p:sp>
      <p:sp>
        <p:nvSpPr>
          <p:cNvPr id="3" name="Tekstiruutu 2">
            <a:extLst>
              <a:ext uri="{FF2B5EF4-FFF2-40B4-BE49-F238E27FC236}">
                <a16:creationId xmlns:a16="http://schemas.microsoft.com/office/drawing/2014/main" id="{52F8ECA6-592E-BE86-523D-F0CDA1FD0B26}"/>
              </a:ext>
            </a:extLst>
          </p:cNvPr>
          <p:cNvSpPr txBox="1"/>
          <p:nvPr/>
        </p:nvSpPr>
        <p:spPr>
          <a:xfrm>
            <a:off x="838199" y="5900381"/>
            <a:ext cx="6115493" cy="369332"/>
          </a:xfrm>
          <a:prstGeom prst="rect">
            <a:avLst/>
          </a:prstGeom>
          <a:noFill/>
        </p:spPr>
        <p:txBody>
          <a:bodyPr wrap="square" rtlCol="0">
            <a:spAutoFit/>
          </a:bodyPr>
          <a:lstStyle/>
          <a:p>
            <a:r>
              <a:rPr lang="fi-FI" dirty="0">
                <a:latin typeface="Arial" panose="020B0604020202020204" pitchFamily="34" charset="0"/>
                <a:cs typeface="Arial" panose="020B0604020202020204" pitchFamily="34" charset="0"/>
              </a:rPr>
              <a:t>F</a:t>
            </a:r>
            <a:r>
              <a:rPr lang="en-US" dirty="0" err="1">
                <a:latin typeface="Arial" panose="020B0604020202020204" pitchFamily="34" charset="0"/>
                <a:cs typeface="Arial" panose="020B0604020202020204" pitchFamily="34" charset="0"/>
              </a:rPr>
              <a:t>igures</a:t>
            </a:r>
            <a:r>
              <a:rPr lang="en-US" dirty="0">
                <a:latin typeface="Arial" panose="020B0604020202020204" pitchFamily="34" charset="0"/>
                <a:cs typeface="Arial" panose="020B0604020202020204" pitchFamily="34" charset="0"/>
              </a:rPr>
              <a:t> January−June 2023 (January−June 2022)</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08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5C84E6-B2F0-29F7-A2D2-CC951D240D49}"/>
              </a:ext>
            </a:extLst>
          </p:cNvPr>
          <p:cNvSpPr>
            <a:spLocks noGrp="1"/>
          </p:cNvSpPr>
          <p:nvPr>
            <p:ph type="title"/>
          </p:nvPr>
        </p:nvSpPr>
        <p:spPr>
          <a:xfrm>
            <a:off x="732453" y="365125"/>
            <a:ext cx="10515600" cy="1325563"/>
          </a:xfrm>
        </p:spPr>
        <p:txBody>
          <a:bodyPr/>
          <a:lstStyle/>
          <a:p>
            <a:r>
              <a:rPr lang="en-US" dirty="0"/>
              <a:t>Net sales</a:t>
            </a:r>
            <a:endParaRPr lang="en-FI" sz="3200" dirty="0"/>
          </a:p>
        </p:txBody>
      </p:sp>
      <p:sp>
        <p:nvSpPr>
          <p:cNvPr id="7" name="Date Placeholder 6">
            <a:extLst>
              <a:ext uri="{FF2B5EF4-FFF2-40B4-BE49-F238E27FC236}">
                <a16:creationId xmlns:a16="http://schemas.microsoft.com/office/drawing/2014/main" id="{3B2A3193-D970-7192-5054-9FD135CCDC69}"/>
              </a:ext>
            </a:extLst>
          </p:cNvPr>
          <p:cNvSpPr>
            <a:spLocks noGrp="1"/>
          </p:cNvSpPr>
          <p:nvPr>
            <p:ph type="dt" sz="half" idx="10"/>
          </p:nvPr>
        </p:nvSpPr>
        <p:spPr/>
        <p:txBody>
          <a:bodyPr/>
          <a:lstStyle/>
          <a:p>
            <a:fld id="{0E4ABCAA-985A-7443-B773-D805AF198757}" type="datetime1">
              <a:rPr lang="fi-FI" smtClean="0"/>
              <a:t>3.11.2023</a:t>
            </a:fld>
            <a:endParaRPr lang="en-FI"/>
          </a:p>
        </p:txBody>
      </p:sp>
      <p:sp>
        <p:nvSpPr>
          <p:cNvPr id="9" name="Slide Number Placeholder 8">
            <a:extLst>
              <a:ext uri="{FF2B5EF4-FFF2-40B4-BE49-F238E27FC236}">
                <a16:creationId xmlns:a16="http://schemas.microsoft.com/office/drawing/2014/main" id="{F42E6F85-9C97-6E0A-24F0-7D94971BEBCB}"/>
              </a:ext>
            </a:extLst>
          </p:cNvPr>
          <p:cNvSpPr>
            <a:spLocks noGrp="1"/>
          </p:cNvSpPr>
          <p:nvPr>
            <p:ph type="sldNum" sz="quarter" idx="12"/>
          </p:nvPr>
        </p:nvSpPr>
        <p:spPr/>
        <p:txBody>
          <a:bodyPr/>
          <a:lstStyle/>
          <a:p>
            <a:fld id="{60A883DE-ED4A-4944-A559-AAF4A98C3567}" type="slidenum">
              <a:rPr lang="en-FI" smtClean="0"/>
              <a:t>5</a:t>
            </a:fld>
            <a:endParaRPr lang="en-FI"/>
          </a:p>
        </p:txBody>
      </p:sp>
      <p:graphicFrame>
        <p:nvGraphicFramePr>
          <p:cNvPr id="11" name="Content Placeholder 9">
            <a:extLst>
              <a:ext uri="{FF2B5EF4-FFF2-40B4-BE49-F238E27FC236}">
                <a16:creationId xmlns:a16="http://schemas.microsoft.com/office/drawing/2014/main" id="{AD6967A3-C87C-2F76-DC57-0CB216803914}"/>
              </a:ext>
            </a:extLst>
          </p:cNvPr>
          <p:cNvGraphicFramePr>
            <a:graphicFrameLocks/>
          </p:cNvGraphicFramePr>
          <p:nvPr>
            <p:extLst>
              <p:ext uri="{D42A27DB-BD31-4B8C-83A1-F6EECF244321}">
                <p14:modId xmlns:p14="http://schemas.microsoft.com/office/powerpoint/2010/main" val="3096777375"/>
              </p:ext>
            </p:extLst>
          </p:nvPr>
        </p:nvGraphicFramePr>
        <p:xfrm>
          <a:off x="838200" y="1857375"/>
          <a:ext cx="10517188" cy="433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587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5C84E6-B2F0-29F7-A2D2-CC951D240D49}"/>
              </a:ext>
            </a:extLst>
          </p:cNvPr>
          <p:cNvSpPr>
            <a:spLocks noGrp="1"/>
          </p:cNvSpPr>
          <p:nvPr>
            <p:ph type="title"/>
          </p:nvPr>
        </p:nvSpPr>
        <p:spPr>
          <a:xfrm>
            <a:off x="732453" y="365125"/>
            <a:ext cx="10515600" cy="1325563"/>
          </a:xfrm>
        </p:spPr>
        <p:txBody>
          <a:bodyPr/>
          <a:lstStyle/>
          <a:p>
            <a:r>
              <a:rPr lang="en-US" dirty="0"/>
              <a:t>EBITDA</a:t>
            </a:r>
            <a:endParaRPr lang="en-FI" sz="3200" dirty="0"/>
          </a:p>
        </p:txBody>
      </p:sp>
      <p:sp>
        <p:nvSpPr>
          <p:cNvPr id="7" name="Date Placeholder 6">
            <a:extLst>
              <a:ext uri="{FF2B5EF4-FFF2-40B4-BE49-F238E27FC236}">
                <a16:creationId xmlns:a16="http://schemas.microsoft.com/office/drawing/2014/main" id="{3B2A3193-D970-7192-5054-9FD135CCDC69}"/>
              </a:ext>
            </a:extLst>
          </p:cNvPr>
          <p:cNvSpPr>
            <a:spLocks noGrp="1"/>
          </p:cNvSpPr>
          <p:nvPr>
            <p:ph type="dt" sz="half" idx="10"/>
          </p:nvPr>
        </p:nvSpPr>
        <p:spPr/>
        <p:txBody>
          <a:bodyPr/>
          <a:lstStyle/>
          <a:p>
            <a:fld id="{0E4ABCAA-985A-7443-B773-D805AF198757}" type="datetime1">
              <a:rPr lang="fi-FI" smtClean="0"/>
              <a:t>3.11.2023</a:t>
            </a:fld>
            <a:endParaRPr lang="en-FI"/>
          </a:p>
        </p:txBody>
      </p:sp>
      <p:sp>
        <p:nvSpPr>
          <p:cNvPr id="9" name="Slide Number Placeholder 8">
            <a:extLst>
              <a:ext uri="{FF2B5EF4-FFF2-40B4-BE49-F238E27FC236}">
                <a16:creationId xmlns:a16="http://schemas.microsoft.com/office/drawing/2014/main" id="{F42E6F85-9C97-6E0A-24F0-7D94971BEBCB}"/>
              </a:ext>
            </a:extLst>
          </p:cNvPr>
          <p:cNvSpPr>
            <a:spLocks noGrp="1"/>
          </p:cNvSpPr>
          <p:nvPr>
            <p:ph type="sldNum" sz="quarter" idx="12"/>
          </p:nvPr>
        </p:nvSpPr>
        <p:spPr/>
        <p:txBody>
          <a:bodyPr/>
          <a:lstStyle/>
          <a:p>
            <a:fld id="{60A883DE-ED4A-4944-A559-AAF4A98C3567}" type="slidenum">
              <a:rPr lang="en-FI" smtClean="0"/>
              <a:t>6</a:t>
            </a:fld>
            <a:endParaRPr lang="en-FI"/>
          </a:p>
        </p:txBody>
      </p:sp>
      <p:graphicFrame>
        <p:nvGraphicFramePr>
          <p:cNvPr id="11" name="Content Placeholder 9">
            <a:extLst>
              <a:ext uri="{FF2B5EF4-FFF2-40B4-BE49-F238E27FC236}">
                <a16:creationId xmlns:a16="http://schemas.microsoft.com/office/drawing/2014/main" id="{AD6967A3-C87C-2F76-DC57-0CB216803914}"/>
              </a:ext>
            </a:extLst>
          </p:cNvPr>
          <p:cNvGraphicFramePr>
            <a:graphicFrameLocks/>
          </p:cNvGraphicFramePr>
          <p:nvPr>
            <p:extLst>
              <p:ext uri="{D42A27DB-BD31-4B8C-83A1-F6EECF244321}">
                <p14:modId xmlns:p14="http://schemas.microsoft.com/office/powerpoint/2010/main" val="3556577966"/>
              </p:ext>
            </p:extLst>
          </p:nvPr>
        </p:nvGraphicFramePr>
        <p:xfrm>
          <a:off x="838200" y="1857375"/>
          <a:ext cx="10517188" cy="433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426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5C84E6-B2F0-29F7-A2D2-CC951D240D49}"/>
              </a:ext>
            </a:extLst>
          </p:cNvPr>
          <p:cNvSpPr>
            <a:spLocks noGrp="1"/>
          </p:cNvSpPr>
          <p:nvPr>
            <p:ph type="title"/>
          </p:nvPr>
        </p:nvSpPr>
        <p:spPr>
          <a:xfrm>
            <a:off x="732453" y="365125"/>
            <a:ext cx="10515600" cy="1325563"/>
          </a:xfrm>
        </p:spPr>
        <p:txBody>
          <a:bodyPr/>
          <a:lstStyle/>
          <a:p>
            <a:r>
              <a:rPr lang="en-US" dirty="0"/>
              <a:t>Cash flow from operating </a:t>
            </a:r>
            <a:r>
              <a:rPr lang="en-US" dirty="0" err="1"/>
              <a:t>activites</a:t>
            </a:r>
            <a:endParaRPr lang="en-FI" sz="3200" dirty="0"/>
          </a:p>
        </p:txBody>
      </p:sp>
      <p:sp>
        <p:nvSpPr>
          <p:cNvPr id="7" name="Date Placeholder 6">
            <a:extLst>
              <a:ext uri="{FF2B5EF4-FFF2-40B4-BE49-F238E27FC236}">
                <a16:creationId xmlns:a16="http://schemas.microsoft.com/office/drawing/2014/main" id="{3B2A3193-D970-7192-5054-9FD135CCDC69}"/>
              </a:ext>
            </a:extLst>
          </p:cNvPr>
          <p:cNvSpPr>
            <a:spLocks noGrp="1"/>
          </p:cNvSpPr>
          <p:nvPr>
            <p:ph type="dt" sz="half" idx="10"/>
          </p:nvPr>
        </p:nvSpPr>
        <p:spPr/>
        <p:txBody>
          <a:bodyPr/>
          <a:lstStyle/>
          <a:p>
            <a:fld id="{0E4ABCAA-985A-7443-B773-D805AF198757}" type="datetime1">
              <a:rPr lang="fi-FI" smtClean="0"/>
              <a:t>3.11.2023</a:t>
            </a:fld>
            <a:endParaRPr lang="en-FI" dirty="0"/>
          </a:p>
        </p:txBody>
      </p:sp>
      <p:sp>
        <p:nvSpPr>
          <p:cNvPr id="9" name="Slide Number Placeholder 8">
            <a:extLst>
              <a:ext uri="{FF2B5EF4-FFF2-40B4-BE49-F238E27FC236}">
                <a16:creationId xmlns:a16="http://schemas.microsoft.com/office/drawing/2014/main" id="{F42E6F85-9C97-6E0A-24F0-7D94971BEBCB}"/>
              </a:ext>
            </a:extLst>
          </p:cNvPr>
          <p:cNvSpPr>
            <a:spLocks noGrp="1"/>
          </p:cNvSpPr>
          <p:nvPr>
            <p:ph type="sldNum" sz="quarter" idx="12"/>
          </p:nvPr>
        </p:nvSpPr>
        <p:spPr/>
        <p:txBody>
          <a:bodyPr/>
          <a:lstStyle/>
          <a:p>
            <a:fld id="{60A883DE-ED4A-4944-A559-AAF4A98C3567}" type="slidenum">
              <a:rPr lang="en-FI" smtClean="0"/>
              <a:t>7</a:t>
            </a:fld>
            <a:endParaRPr lang="en-FI"/>
          </a:p>
        </p:txBody>
      </p:sp>
      <p:graphicFrame>
        <p:nvGraphicFramePr>
          <p:cNvPr id="11" name="Content Placeholder 9">
            <a:extLst>
              <a:ext uri="{FF2B5EF4-FFF2-40B4-BE49-F238E27FC236}">
                <a16:creationId xmlns:a16="http://schemas.microsoft.com/office/drawing/2014/main" id="{AD6967A3-C87C-2F76-DC57-0CB216803914}"/>
              </a:ext>
            </a:extLst>
          </p:cNvPr>
          <p:cNvGraphicFramePr>
            <a:graphicFrameLocks/>
          </p:cNvGraphicFramePr>
          <p:nvPr>
            <p:extLst>
              <p:ext uri="{D42A27DB-BD31-4B8C-83A1-F6EECF244321}">
                <p14:modId xmlns:p14="http://schemas.microsoft.com/office/powerpoint/2010/main" val="2428605049"/>
              </p:ext>
            </p:extLst>
          </p:nvPr>
        </p:nvGraphicFramePr>
        <p:xfrm>
          <a:off x="838200" y="1857375"/>
          <a:ext cx="10517188" cy="433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80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DC40-E463-BAF7-6E89-E22F10933C8C}"/>
              </a:ext>
            </a:extLst>
          </p:cNvPr>
          <p:cNvSpPr>
            <a:spLocks noGrp="1"/>
          </p:cNvSpPr>
          <p:nvPr>
            <p:ph type="title"/>
          </p:nvPr>
        </p:nvSpPr>
        <p:spPr>
          <a:xfrm>
            <a:off x="774612" y="624573"/>
            <a:ext cx="6909999" cy="1019938"/>
          </a:xfrm>
        </p:spPr>
        <p:txBody>
          <a:bodyPr>
            <a:normAutofit/>
          </a:bodyPr>
          <a:lstStyle/>
          <a:p>
            <a:r>
              <a:rPr lang="en-US" sz="4400" dirty="0"/>
              <a:t>Componenta in brief</a:t>
            </a:r>
            <a:endParaRPr lang="en-FI" dirty="0"/>
          </a:p>
        </p:txBody>
      </p:sp>
      <p:graphicFrame>
        <p:nvGraphicFramePr>
          <p:cNvPr id="10" name="Content Placeholder 9">
            <a:extLst>
              <a:ext uri="{FF2B5EF4-FFF2-40B4-BE49-F238E27FC236}">
                <a16:creationId xmlns:a16="http://schemas.microsoft.com/office/drawing/2014/main" id="{CFC72479-EC6F-DD43-C08B-66AF916755E1}"/>
              </a:ext>
            </a:extLst>
          </p:cNvPr>
          <p:cNvGraphicFramePr>
            <a:graphicFrameLocks noGrp="1"/>
          </p:cNvGraphicFramePr>
          <p:nvPr>
            <p:ph sz="quarter" idx="4"/>
            <p:extLst>
              <p:ext uri="{D42A27DB-BD31-4B8C-83A1-F6EECF244321}">
                <p14:modId xmlns:p14="http://schemas.microsoft.com/office/powerpoint/2010/main" val="4242572398"/>
              </p:ext>
            </p:extLst>
          </p:nvPr>
        </p:nvGraphicFramePr>
        <p:xfrm>
          <a:off x="5905641" y="2419044"/>
          <a:ext cx="4225786" cy="3053024"/>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a:extLst>
              <a:ext uri="{FF2B5EF4-FFF2-40B4-BE49-F238E27FC236}">
                <a16:creationId xmlns:a16="http://schemas.microsoft.com/office/drawing/2014/main" id="{F5298B27-D01F-D491-F731-F86A52E13C42}"/>
              </a:ext>
            </a:extLst>
          </p:cNvPr>
          <p:cNvSpPr>
            <a:spLocks noGrp="1"/>
          </p:cNvSpPr>
          <p:nvPr>
            <p:ph type="dt" sz="half" idx="10"/>
          </p:nvPr>
        </p:nvSpPr>
        <p:spPr/>
        <p:txBody>
          <a:bodyPr/>
          <a:lstStyle/>
          <a:p>
            <a:fld id="{6D0400EF-8EC3-A447-85FF-1539CF304C5C}" type="datetime1">
              <a:rPr lang="fi-FI" smtClean="0"/>
              <a:t>3.11.2023</a:t>
            </a:fld>
            <a:endParaRPr lang="en-FI" dirty="0"/>
          </a:p>
        </p:txBody>
      </p:sp>
      <p:sp>
        <p:nvSpPr>
          <p:cNvPr id="9" name="Slide Number Placeholder 8">
            <a:extLst>
              <a:ext uri="{FF2B5EF4-FFF2-40B4-BE49-F238E27FC236}">
                <a16:creationId xmlns:a16="http://schemas.microsoft.com/office/drawing/2014/main" id="{38747FAB-6B1A-F599-4C5A-3FEC9D69FDDC}"/>
              </a:ext>
            </a:extLst>
          </p:cNvPr>
          <p:cNvSpPr>
            <a:spLocks noGrp="1"/>
          </p:cNvSpPr>
          <p:nvPr>
            <p:ph type="sldNum" sz="quarter" idx="12"/>
          </p:nvPr>
        </p:nvSpPr>
        <p:spPr>
          <a:xfrm>
            <a:off x="8604902" y="6356350"/>
            <a:ext cx="2743200" cy="501650"/>
          </a:xfrm>
        </p:spPr>
        <p:txBody>
          <a:bodyPr/>
          <a:lstStyle/>
          <a:p>
            <a:fld id="{60A883DE-ED4A-4944-A559-AAF4A98C3567}" type="slidenum">
              <a:rPr lang="en-FI" smtClean="0"/>
              <a:t>8</a:t>
            </a:fld>
            <a:endParaRPr lang="en-FI" dirty="0"/>
          </a:p>
        </p:txBody>
      </p:sp>
      <p:sp>
        <p:nvSpPr>
          <p:cNvPr id="12" name="Tekstiruutu 11">
            <a:extLst>
              <a:ext uri="{FF2B5EF4-FFF2-40B4-BE49-F238E27FC236}">
                <a16:creationId xmlns:a16="http://schemas.microsoft.com/office/drawing/2014/main" id="{6DBAE98B-5F03-46FD-8136-226427B15AC4}"/>
              </a:ext>
            </a:extLst>
          </p:cNvPr>
          <p:cNvSpPr txBox="1"/>
          <p:nvPr/>
        </p:nvSpPr>
        <p:spPr>
          <a:xfrm>
            <a:off x="6819312" y="3959753"/>
            <a:ext cx="1168400" cy="584775"/>
          </a:xfrm>
          <a:prstGeom prst="rect">
            <a:avLst/>
          </a:prstGeom>
          <a:noFill/>
        </p:spPr>
        <p:txBody>
          <a:bodyPr wrap="square" rtlCol="0">
            <a:spAutoFit/>
          </a:bodyPr>
          <a:lstStyle/>
          <a:p>
            <a:pPr algn="ctr"/>
            <a:r>
              <a:rPr lang="fi-FI" sz="3200" b="1" dirty="0">
                <a:latin typeface="Arial" panose="020B0604020202020204" pitchFamily="34" charset="0"/>
                <a:cs typeface="Arial" panose="020B0604020202020204" pitchFamily="34" charset="0"/>
              </a:rPr>
              <a:t>̴ 591 </a:t>
            </a:r>
          </a:p>
        </p:txBody>
      </p:sp>
      <p:pic>
        <p:nvPicPr>
          <p:cNvPr id="13" name="Kuva 6">
            <a:extLst>
              <a:ext uri="{FF2B5EF4-FFF2-40B4-BE49-F238E27FC236}">
                <a16:creationId xmlns:a16="http://schemas.microsoft.com/office/drawing/2014/main" id="{5A8A68A2-92A0-B38E-1DB1-DAF68D362C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6502" y="2092907"/>
            <a:ext cx="2129981" cy="4143076"/>
          </a:xfrm>
          <a:prstGeom prst="rect">
            <a:avLst/>
          </a:prstGeom>
        </p:spPr>
      </p:pic>
      <p:sp>
        <p:nvSpPr>
          <p:cNvPr id="8" name="TextBox 17">
            <a:extLst>
              <a:ext uri="{FF2B5EF4-FFF2-40B4-BE49-F238E27FC236}">
                <a16:creationId xmlns:a16="http://schemas.microsoft.com/office/drawing/2014/main" id="{10714B72-5D39-FE0E-FFA2-0340DD7E3EC7}"/>
              </a:ext>
            </a:extLst>
          </p:cNvPr>
          <p:cNvSpPr txBox="1"/>
          <p:nvPr/>
        </p:nvSpPr>
        <p:spPr>
          <a:xfrm>
            <a:off x="774612" y="1507015"/>
            <a:ext cx="8903644" cy="8848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457200" rtl="0" eaLnBrk="1" fontAlgn="base" latinLnBrk="0" hangingPunct="1">
              <a:lnSpc>
                <a:spcPct val="100000"/>
              </a:lnSpc>
              <a:spcBef>
                <a:spcPts val="480"/>
              </a:spcBef>
              <a:spcAft>
                <a:spcPts val="400"/>
              </a:spcAft>
              <a:buClr>
                <a:srgbClr val="C8102E"/>
              </a:buClr>
              <a:buSzTx/>
              <a:buFont typeface="Arial" panose="020B0604020202020204" pitchFamily="34" charset="0"/>
              <a:buNone/>
              <a:tabLst/>
              <a:defRPr/>
            </a:pPr>
            <a:r>
              <a:rPr lang="fi-FI" sz="2400" b="1" dirty="0">
                <a:solidFill>
                  <a:srgbClr val="C00000"/>
                </a:solidFill>
                <a:latin typeface="Arial" panose="020B0604020202020204" pitchFamily="34" charset="0"/>
                <a:cs typeface="Arial" panose="020B0604020202020204" pitchFamily="34" charset="0"/>
              </a:rPr>
              <a:t>Component </a:t>
            </a:r>
            <a:r>
              <a:rPr lang="fi-FI" sz="2400" b="1" dirty="0" err="1">
                <a:solidFill>
                  <a:srgbClr val="C00000"/>
                </a:solidFill>
                <a:latin typeface="Arial" panose="020B0604020202020204" pitchFamily="34" charset="0"/>
                <a:cs typeface="Arial" panose="020B0604020202020204" pitchFamily="34" charset="0"/>
              </a:rPr>
              <a:t>contract</a:t>
            </a:r>
            <a:r>
              <a:rPr lang="fi-FI" sz="2400" b="1" dirty="0">
                <a:solidFill>
                  <a:srgbClr val="C00000"/>
                </a:solidFill>
                <a:latin typeface="Arial" panose="020B0604020202020204" pitchFamily="34" charset="0"/>
                <a:cs typeface="Arial" panose="020B0604020202020204" pitchFamily="34" charset="0"/>
              </a:rPr>
              <a:t> </a:t>
            </a:r>
            <a:r>
              <a:rPr lang="fi-FI" sz="2400" b="1" dirty="0" err="1">
                <a:solidFill>
                  <a:srgbClr val="C00000"/>
                </a:solidFill>
                <a:latin typeface="Arial" panose="020B0604020202020204" pitchFamily="34" charset="0"/>
                <a:cs typeface="Arial" panose="020B0604020202020204" pitchFamily="34" charset="0"/>
              </a:rPr>
              <a:t>manufacturing</a:t>
            </a:r>
            <a:endParaRPr lang="fi-FI" sz="2400" b="1" dirty="0">
              <a:solidFill>
                <a:srgbClr val="C00000"/>
              </a:solidFill>
              <a:latin typeface="Arial" panose="020B0604020202020204" pitchFamily="34" charset="0"/>
              <a:cs typeface="Arial" panose="020B0604020202020204" pitchFamily="34" charset="0"/>
            </a:endParaRPr>
          </a:p>
          <a:p>
            <a:pPr marL="0" marR="0" lvl="0" indent="0" defTabSz="457200" rtl="0" eaLnBrk="1" fontAlgn="base" latinLnBrk="0" hangingPunct="1">
              <a:lnSpc>
                <a:spcPct val="100000"/>
              </a:lnSpc>
              <a:spcBef>
                <a:spcPts val="480"/>
              </a:spcBef>
              <a:spcAft>
                <a:spcPts val="400"/>
              </a:spcAft>
              <a:buClr>
                <a:srgbClr val="C8102E"/>
              </a:buClr>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Customers are global manufacturers of vehicles, machines and equipment</a:t>
            </a:r>
            <a:endParaRPr lang="fi-FI" sz="2000" dirty="0">
              <a:latin typeface="Arial" panose="020B0604020202020204" pitchFamily="34" charset="0"/>
              <a:cs typeface="Arial" panose="020B0604020202020204" pitchFamily="34" charset="0"/>
            </a:endParaRPr>
          </a:p>
        </p:txBody>
      </p:sp>
      <p:sp>
        <p:nvSpPr>
          <p:cNvPr id="11" name="Suorakulmio 1">
            <a:extLst>
              <a:ext uri="{FF2B5EF4-FFF2-40B4-BE49-F238E27FC236}">
                <a16:creationId xmlns:a16="http://schemas.microsoft.com/office/drawing/2014/main" id="{CEF394B7-0802-CF9F-770C-719C060DBB90}"/>
              </a:ext>
            </a:extLst>
          </p:cNvPr>
          <p:cNvSpPr/>
          <p:nvPr/>
        </p:nvSpPr>
        <p:spPr>
          <a:xfrm>
            <a:off x="838200" y="2391873"/>
            <a:ext cx="6405081" cy="2959112"/>
          </a:xfrm>
          <a:prstGeom prst="rect">
            <a:avLst/>
          </a:prstGeom>
          <a:noFill/>
          <a:ln w="25400" cap="flat">
            <a:noFill/>
            <a:prstDash val="solid"/>
            <a:round/>
          </a:ln>
          <a:effectLst/>
          <a:sp3d/>
        </p:spPr>
        <p:txBody>
          <a:bodyPr rot="0" spcFirstLastPara="1" vertOverflow="overflow" horzOverflow="overflow" vert="horz" wrap="square" lIns="45719" tIns="45719" rIns="45719" bIns="45719" numCol="1" spcCol="38100" rtlCol="0" anchor="t">
            <a:noAutofit/>
          </a:bodyPr>
          <a:lstStyle/>
          <a:p>
            <a:pPr>
              <a:defRPr/>
            </a:pPr>
            <a:r>
              <a:rPr lang="en-US" sz="2000" b="1" dirty="0">
                <a:solidFill>
                  <a:srgbClr val="C00000"/>
                </a:solidFill>
                <a:latin typeface="Arial"/>
                <a:ea typeface="Arial"/>
                <a:cs typeface="Arial"/>
                <a:sym typeface="Arial"/>
              </a:rPr>
              <a:t>Key figures  </a:t>
            </a:r>
          </a:p>
          <a:p>
            <a:pPr marL="0" marR="0" lvl="0" indent="0" algn="l" defTabSz="457200" rtl="0" eaLnBrk="1" fontAlgn="base" latinLnBrk="0" hangingPunct="1">
              <a:lnSpc>
                <a:spcPct val="100000"/>
              </a:lnSpc>
              <a:spcBef>
                <a:spcPts val="480"/>
              </a:spcBef>
              <a:spcAft>
                <a:spcPts val="400"/>
              </a:spcAft>
              <a:buClr>
                <a:srgbClr val="C8102E"/>
              </a:buClr>
              <a:buSzTx/>
              <a:buFont typeface="Arial" panose="020B0604020202020204" pitchFamily="34" charset="0"/>
              <a:buNone/>
              <a:tabLst/>
              <a:defRPr/>
            </a:pPr>
            <a:r>
              <a:rPr kumimoji="0" lang="fi-FI" sz="700" b="1" i="0" u="none" strike="noStrike" kern="1200" cap="none" spc="0" normalizeH="0" baseline="0" noProof="0" dirty="0">
                <a:ln>
                  <a:noFill/>
                </a:ln>
                <a:solidFill>
                  <a:srgbClr val="000000"/>
                </a:solidFill>
                <a:effectLst/>
                <a:uLnTx/>
                <a:uFillTx/>
                <a:latin typeface="Arial"/>
                <a:ea typeface="ヒラギノ角ゴ Pro W3" charset="0"/>
                <a:cs typeface="Arial"/>
              </a:rPr>
              <a:t>						</a:t>
            </a:r>
            <a:r>
              <a:rPr kumimoji="0" lang="fi-FI" b="1" i="0" u="none" strike="noStrike" kern="1200" cap="none" spc="0" normalizeH="0" baseline="0" noProof="0" dirty="0" err="1">
                <a:ln>
                  <a:noFill/>
                </a:ln>
                <a:solidFill>
                  <a:srgbClr val="000000"/>
                </a:solidFill>
                <a:effectLst/>
                <a:uLnTx/>
                <a:uFillTx/>
                <a:latin typeface="Arial"/>
                <a:ea typeface="ヒラギノ角ゴ Pro W3" charset="0"/>
                <a:cs typeface="Arial"/>
              </a:rPr>
              <a:t>Jan‒</a:t>
            </a:r>
            <a:r>
              <a:rPr lang="fi-FI" b="1" dirty="0" err="1">
                <a:solidFill>
                  <a:srgbClr val="000000"/>
                </a:solidFill>
                <a:latin typeface="Arial"/>
                <a:ea typeface="ヒラギノ角ゴ Pro W3" charset="0"/>
                <a:cs typeface="Arial"/>
              </a:rPr>
              <a:t>Sep</a:t>
            </a:r>
            <a:r>
              <a:rPr kumimoji="0" lang="fi-FI" b="1" i="0" u="none" strike="noStrike" kern="1200" cap="none" spc="0" normalizeH="0" baseline="0" noProof="0" dirty="0">
                <a:ln>
                  <a:noFill/>
                </a:ln>
                <a:solidFill>
                  <a:srgbClr val="000000"/>
                </a:solidFill>
                <a:effectLst/>
                <a:uLnTx/>
                <a:uFillTx/>
                <a:latin typeface="Arial"/>
                <a:ea typeface="ヒラギノ角ゴ Pro W3" charset="0"/>
                <a:cs typeface="Arial"/>
              </a:rPr>
              <a:t>/	</a:t>
            </a:r>
            <a:r>
              <a:rPr lang="fi-FI" b="1" dirty="0">
                <a:solidFill>
                  <a:srgbClr val="000000"/>
                </a:solidFill>
                <a:latin typeface="Arial"/>
                <a:ea typeface="ヒラギノ角ゴ Pro W3" charset="0"/>
                <a:cs typeface="Arial"/>
              </a:rPr>
              <a:t> Jan</a:t>
            </a:r>
            <a:r>
              <a:rPr kumimoji="0" lang="fi-FI" b="1" i="0" u="none" strike="noStrike" kern="1200" cap="none" spc="0" normalizeH="0" baseline="0" noProof="0" dirty="0">
                <a:ln>
                  <a:noFill/>
                </a:ln>
                <a:solidFill>
                  <a:srgbClr val="000000"/>
                </a:solidFill>
                <a:effectLst/>
                <a:uLnTx/>
                <a:uFillTx/>
                <a:latin typeface="Arial"/>
                <a:ea typeface="ヒラギノ角ゴ Pro W3" charset="0"/>
                <a:cs typeface="Arial"/>
              </a:rPr>
              <a:t>‒</a:t>
            </a:r>
            <a:r>
              <a:rPr lang="fi-FI" b="1" dirty="0" err="1">
                <a:solidFill>
                  <a:srgbClr val="000000"/>
                </a:solidFill>
                <a:latin typeface="Arial"/>
                <a:ea typeface="ヒラギノ角ゴ Pro W3" charset="0"/>
                <a:cs typeface="Arial"/>
              </a:rPr>
              <a:t>Sep</a:t>
            </a:r>
            <a:r>
              <a:rPr kumimoji="0" lang="fi-FI" b="1" i="0" u="none" strike="noStrike" kern="1200" cap="none" spc="0" normalizeH="0" baseline="0" noProof="0" dirty="0">
                <a:ln>
                  <a:noFill/>
                </a:ln>
                <a:solidFill>
                  <a:srgbClr val="000000"/>
                </a:solidFill>
                <a:effectLst/>
                <a:uLnTx/>
                <a:uFillTx/>
                <a:latin typeface="Arial"/>
                <a:ea typeface="ヒラギノ角ゴ Pro W3" charset="0"/>
                <a:cs typeface="Arial"/>
              </a:rPr>
              <a:t>/</a:t>
            </a:r>
            <a:br>
              <a:rPr kumimoji="0" lang="fi-FI" b="1" i="0" u="none" strike="noStrike" kern="1200" cap="none" spc="0" normalizeH="0" baseline="0" noProof="0" dirty="0">
                <a:ln>
                  <a:noFill/>
                </a:ln>
                <a:solidFill>
                  <a:srgbClr val="000000"/>
                </a:solidFill>
                <a:effectLst/>
                <a:uLnTx/>
                <a:uFillTx/>
                <a:latin typeface="Arial"/>
                <a:ea typeface="ヒラギノ角ゴ Pro W3" charset="0"/>
                <a:cs typeface="Arial"/>
              </a:rPr>
            </a:br>
            <a:r>
              <a:rPr kumimoji="0" lang="fi-FI" b="1" i="0" u="none" strike="noStrike" kern="1200" cap="none" spc="0" normalizeH="0" baseline="0" noProof="0" dirty="0">
                <a:ln>
                  <a:noFill/>
                </a:ln>
                <a:solidFill>
                  <a:srgbClr val="000000"/>
                </a:solidFill>
                <a:effectLst/>
                <a:uLnTx/>
                <a:uFillTx/>
                <a:latin typeface="Arial"/>
                <a:ea typeface="ヒラギノ角ゴ Pro W3" charset="0"/>
                <a:cs typeface="Arial"/>
              </a:rPr>
              <a:t>							2023</a:t>
            </a:r>
            <a:r>
              <a:rPr lang="fi-FI" b="1" kern="1200" dirty="0">
                <a:latin typeface="Arial"/>
                <a:ea typeface="ヒラギノ角ゴ Pro W3" charset="0"/>
                <a:cs typeface="Arial"/>
              </a:rPr>
              <a:t>  		</a:t>
            </a:r>
            <a:r>
              <a:rPr kumimoji="0" lang="fi-FI" b="1" i="0" u="none" strike="noStrike" kern="1200" cap="none" spc="0" normalizeH="0" baseline="0" noProof="0" dirty="0">
                <a:ln>
                  <a:noFill/>
                </a:ln>
                <a:solidFill>
                  <a:srgbClr val="000000"/>
                </a:solidFill>
                <a:effectLst/>
                <a:uLnTx/>
                <a:uFillTx/>
                <a:latin typeface="Arial"/>
                <a:ea typeface="ヒラギノ角ゴ Pro W3" charset="0"/>
                <a:cs typeface="Arial"/>
              </a:rPr>
              <a:t>2022</a:t>
            </a:r>
          </a:p>
          <a:p>
            <a:pPr marL="285750" marR="0" lvl="0" indent="-285750" algn="just" defTabSz="457200" rtl="0" eaLnBrk="1" fontAlgn="base" latinLnBrk="0" hangingPunct="1">
              <a:lnSpc>
                <a:spcPct val="100000"/>
              </a:lnSpc>
              <a:spcBef>
                <a:spcPts val="480"/>
              </a:spcBef>
              <a:spcAft>
                <a:spcPts val="400"/>
              </a:spcAft>
              <a:buClr>
                <a:srgbClr val="C8102E"/>
              </a:buClr>
              <a:buSzTx/>
              <a:buFont typeface="Arial" panose="020B0604020202020204" pitchFamily="34" charset="0"/>
              <a:buChar char="•"/>
              <a:tabLst/>
              <a:defRPr/>
            </a:pPr>
            <a:r>
              <a:rPr lang="fi-FI" dirty="0">
                <a:latin typeface="Arial" panose="020B0604020202020204" pitchFamily="34" charset="0"/>
                <a:cs typeface="Arial" panose="020B0604020202020204" pitchFamily="34" charset="0"/>
              </a:rPr>
              <a:t>Net </a:t>
            </a:r>
            <a:r>
              <a:rPr lang="fi-FI" dirty="0" err="1">
                <a:latin typeface="Arial" panose="020B0604020202020204" pitchFamily="34" charset="0"/>
                <a:cs typeface="Arial" panose="020B0604020202020204" pitchFamily="34" charset="0"/>
              </a:rPr>
              <a:t>sales</a:t>
            </a:r>
            <a:r>
              <a:rPr lang="fi-FI" dirty="0">
                <a:latin typeface="Arial" panose="020B0604020202020204" pitchFamily="34" charset="0"/>
                <a:cs typeface="Arial" panose="020B0604020202020204" pitchFamily="34" charset="0"/>
              </a:rPr>
              <a:t>, EUR </a:t>
            </a:r>
            <a:r>
              <a:rPr lang="fi-FI" dirty="0" err="1">
                <a:latin typeface="Arial" panose="020B0604020202020204" pitchFamily="34" charset="0"/>
                <a:cs typeface="Arial" panose="020B0604020202020204" pitchFamily="34" charset="0"/>
              </a:rPr>
              <a:t>million</a:t>
            </a:r>
            <a:r>
              <a:rPr lang="fi-FI" dirty="0">
                <a:latin typeface="Arial" panose="020B0604020202020204" pitchFamily="34" charset="0"/>
                <a:cs typeface="Arial" panose="020B0604020202020204" pitchFamily="34" charset="0"/>
              </a:rPr>
              <a:t> 		</a:t>
            </a:r>
            <a:r>
              <a:rPr lang="fi-FI" sz="1800" dirty="0">
                <a:effectLst/>
                <a:latin typeface="Arial" panose="020B0604020202020204" pitchFamily="34" charset="0"/>
                <a:ea typeface="Times New Roman" panose="02020603050405020304" pitchFamily="18" charset="0"/>
                <a:cs typeface="Arial" panose="020B0604020202020204" pitchFamily="34" charset="0"/>
              </a:rPr>
              <a:t>80.1</a:t>
            </a:r>
            <a:r>
              <a:rPr lang="fi-FI" dirty="0">
                <a:solidFill>
                  <a:schemeClr val="tx1"/>
                </a:solidFill>
                <a:latin typeface="Arial" panose="020B0604020202020204" pitchFamily="34" charset="0"/>
                <a:cs typeface="Arial" panose="020B0604020202020204" pitchFamily="34" charset="0"/>
              </a:rPr>
              <a:t>		</a:t>
            </a:r>
            <a:r>
              <a:rPr lang="fi-FI" sz="1800" dirty="0">
                <a:effectLst/>
                <a:latin typeface="Arial" panose="020B0604020202020204" pitchFamily="34" charset="0"/>
                <a:ea typeface="Times New Roman" panose="02020603050405020304" pitchFamily="18" charset="0"/>
                <a:cs typeface="Arial" panose="020B0604020202020204" pitchFamily="34" charset="0"/>
              </a:rPr>
              <a:t> 	</a:t>
            </a:r>
            <a:r>
              <a:rPr lang="fi-FI" dirty="0">
                <a:latin typeface="Arial" panose="020B0604020202020204" pitchFamily="34" charset="0"/>
                <a:ea typeface="Times New Roman" panose="02020603050405020304" pitchFamily="18" charset="0"/>
                <a:cs typeface="Arial" panose="020B0604020202020204" pitchFamily="34" charset="0"/>
              </a:rPr>
              <a:t>79.0</a:t>
            </a:r>
            <a:r>
              <a:rPr lang="fi-FI" sz="1800" dirty="0">
                <a:effectLst/>
                <a:latin typeface="Arial" panose="020B0604020202020204" pitchFamily="34" charset="0"/>
                <a:ea typeface="Times New Roman" panose="02020603050405020304" pitchFamily="18" charset="0"/>
                <a:cs typeface="Arial" panose="020B0604020202020204" pitchFamily="34" charset="0"/>
              </a:rPr>
              <a:t> </a:t>
            </a:r>
            <a:r>
              <a:rPr lang="fi-FI" dirty="0">
                <a:solidFill>
                  <a:schemeClr val="tx1"/>
                </a:solidFill>
                <a:latin typeface="Arial" panose="020B0604020202020204" pitchFamily="34" charset="0"/>
                <a:cs typeface="Arial" panose="020B0604020202020204" pitchFamily="34" charset="0"/>
              </a:rPr>
              <a:t>		</a:t>
            </a:r>
          </a:p>
          <a:p>
            <a:pPr marL="285750" marR="0" lvl="0" indent="-285750" algn="l" defTabSz="457200" rtl="0" eaLnBrk="1" fontAlgn="base" latinLnBrk="0" hangingPunct="1">
              <a:lnSpc>
                <a:spcPct val="100000"/>
              </a:lnSpc>
              <a:spcBef>
                <a:spcPts val="480"/>
              </a:spcBef>
              <a:spcAft>
                <a:spcPts val="400"/>
              </a:spcAft>
              <a:buClr>
                <a:srgbClr val="C8102E"/>
              </a:buClr>
              <a:buSzTx/>
              <a:buFont typeface="Arial" panose="020B0604020202020204" pitchFamily="34" charset="0"/>
              <a:buChar char="•"/>
              <a:tabLst/>
              <a:defRPr/>
            </a:pPr>
            <a:r>
              <a:rPr lang="fi-FI" dirty="0">
                <a:solidFill>
                  <a:schemeClr val="tx1"/>
                </a:solidFill>
                <a:latin typeface="Arial" panose="020B0604020202020204" pitchFamily="34" charset="0"/>
                <a:cs typeface="Arial" panose="020B0604020202020204" pitchFamily="34" charset="0"/>
              </a:rPr>
              <a:t>EBITDA, EUR </a:t>
            </a:r>
            <a:r>
              <a:rPr lang="fi-FI" dirty="0" err="1">
                <a:solidFill>
                  <a:schemeClr val="tx1"/>
                </a:solidFill>
                <a:latin typeface="Arial" panose="020B0604020202020204" pitchFamily="34" charset="0"/>
                <a:cs typeface="Arial" panose="020B0604020202020204" pitchFamily="34" charset="0"/>
              </a:rPr>
              <a:t>million</a:t>
            </a:r>
            <a:r>
              <a:rPr lang="fi-FI" dirty="0">
                <a:solidFill>
                  <a:schemeClr val="tx1"/>
                </a:solidFill>
                <a:latin typeface="Arial" panose="020B0604020202020204" pitchFamily="34" charset="0"/>
                <a:cs typeface="Arial" panose="020B0604020202020204" pitchFamily="34" charset="0"/>
              </a:rPr>
              <a:t> 		  5.8</a:t>
            </a:r>
            <a:r>
              <a:rPr lang="fi-FI" sz="1800" dirty="0">
                <a:effectLst/>
                <a:latin typeface="Arial" panose="020B0604020202020204" pitchFamily="34" charset="0"/>
                <a:ea typeface="Times New Roman" panose="02020603050405020304" pitchFamily="18" charset="0"/>
                <a:cs typeface="Arial" panose="020B0604020202020204" pitchFamily="34" charset="0"/>
              </a:rPr>
              <a:t> </a:t>
            </a:r>
            <a:r>
              <a:rPr lang="fi-FI" dirty="0">
                <a:solidFill>
                  <a:schemeClr val="tx1"/>
                </a:solidFill>
                <a:latin typeface="Arial" panose="020B0604020202020204" pitchFamily="34" charset="0"/>
                <a:cs typeface="Arial" panose="020B0604020202020204" pitchFamily="34" charset="0"/>
              </a:rPr>
              <a:t> 	 	</a:t>
            </a:r>
            <a:r>
              <a:rPr lang="fi-FI" sz="1800" dirty="0">
                <a:effectLst/>
                <a:latin typeface="Arial" panose="020B0604020202020204" pitchFamily="34" charset="0"/>
                <a:ea typeface="Times New Roman" panose="02020603050405020304" pitchFamily="18" charset="0"/>
                <a:cs typeface="Arial" panose="020B0604020202020204" pitchFamily="34" charset="0"/>
              </a:rPr>
              <a:t> 4.3 </a:t>
            </a:r>
            <a:r>
              <a:rPr lang="fi-FI" dirty="0">
                <a:solidFill>
                  <a:schemeClr val="tx1"/>
                </a:solidFill>
                <a:latin typeface="Arial" panose="020B0604020202020204" pitchFamily="34" charset="0"/>
                <a:cs typeface="Arial" panose="020B0604020202020204" pitchFamily="34" charset="0"/>
              </a:rPr>
              <a:t>		 </a:t>
            </a:r>
          </a:p>
          <a:p>
            <a:pPr marL="285750" marR="0" lvl="0" indent="-285750" algn="l" defTabSz="457200" rtl="0" eaLnBrk="1" fontAlgn="base" latinLnBrk="0" hangingPunct="1">
              <a:lnSpc>
                <a:spcPct val="100000"/>
              </a:lnSpc>
              <a:spcBef>
                <a:spcPts val="480"/>
              </a:spcBef>
              <a:spcAft>
                <a:spcPts val="400"/>
              </a:spcAft>
              <a:buClr>
                <a:srgbClr val="C8102E"/>
              </a:buClr>
              <a:buSzTx/>
              <a:buFont typeface="Arial" panose="020B0604020202020204" pitchFamily="34" charset="0"/>
              <a:buChar char="•"/>
              <a:tabLst/>
              <a:defRPr/>
            </a:pPr>
            <a:r>
              <a:rPr lang="fi-FI" dirty="0">
                <a:solidFill>
                  <a:schemeClr val="tx1"/>
                </a:solidFill>
                <a:latin typeface="Arial" panose="020B0604020202020204" pitchFamily="34" charset="0"/>
                <a:cs typeface="Arial" panose="020B0604020202020204" pitchFamily="34" charset="0"/>
              </a:rPr>
              <a:t>Operating </a:t>
            </a:r>
            <a:r>
              <a:rPr lang="fi-FI" dirty="0" err="1">
                <a:solidFill>
                  <a:schemeClr val="tx1"/>
                </a:solidFill>
                <a:latin typeface="Arial" panose="020B0604020202020204" pitchFamily="34" charset="0"/>
                <a:cs typeface="Arial" panose="020B0604020202020204" pitchFamily="34" charset="0"/>
              </a:rPr>
              <a:t>profit</a:t>
            </a:r>
            <a:r>
              <a:rPr lang="fi-FI" dirty="0">
                <a:solidFill>
                  <a:schemeClr val="tx1"/>
                </a:solidFill>
                <a:latin typeface="Arial" panose="020B0604020202020204" pitchFamily="34" charset="0"/>
                <a:cs typeface="Arial" panose="020B0604020202020204" pitchFamily="34" charset="0"/>
              </a:rPr>
              <a:t>, EUR </a:t>
            </a:r>
            <a:r>
              <a:rPr lang="fi-FI" dirty="0" err="1">
                <a:solidFill>
                  <a:schemeClr val="tx1"/>
                </a:solidFill>
                <a:latin typeface="Arial" panose="020B0604020202020204" pitchFamily="34" charset="0"/>
                <a:cs typeface="Arial" panose="020B0604020202020204" pitchFamily="34" charset="0"/>
              </a:rPr>
              <a:t>million</a:t>
            </a:r>
            <a:r>
              <a:rPr lang="fi-FI" dirty="0">
                <a:solidFill>
                  <a:schemeClr val="tx1"/>
                </a:solidFill>
                <a:latin typeface="Arial" panose="020B0604020202020204" pitchFamily="34" charset="0"/>
                <a:cs typeface="Arial" panose="020B0604020202020204" pitchFamily="34" charset="0"/>
              </a:rPr>
              <a:t>	</a:t>
            </a:r>
            <a:r>
              <a:rPr lang="fi-FI" dirty="0">
                <a:latin typeface="Arial" panose="020B0604020202020204" pitchFamily="34" charset="0"/>
                <a:cs typeface="Arial" panose="020B0604020202020204" pitchFamily="34" charset="0"/>
              </a:rPr>
              <a:t>  </a:t>
            </a:r>
            <a:r>
              <a:rPr lang="fi-FI" dirty="0">
                <a:solidFill>
                  <a:schemeClr val="tx1"/>
                </a:solidFill>
                <a:latin typeface="Arial" panose="020B0604020202020204" pitchFamily="34" charset="0"/>
                <a:cs typeface="Arial" panose="020B0604020202020204" pitchFamily="34" charset="0"/>
              </a:rPr>
              <a:t>5.7</a:t>
            </a:r>
            <a:r>
              <a:rPr lang="fi-FI" sz="1800" dirty="0">
                <a:effectLst/>
                <a:latin typeface="Arial" panose="020B0604020202020204" pitchFamily="34" charset="0"/>
                <a:ea typeface="Times New Roman" panose="02020603050405020304" pitchFamily="18" charset="0"/>
                <a:cs typeface="Arial" panose="020B0604020202020204" pitchFamily="34" charset="0"/>
              </a:rPr>
              <a:t> 	</a:t>
            </a:r>
            <a:r>
              <a:rPr lang="fi-FI" dirty="0">
                <a:latin typeface="Arial" panose="020B0604020202020204" pitchFamily="34" charset="0"/>
                <a:ea typeface="Times New Roman" panose="02020603050405020304" pitchFamily="18" charset="0"/>
                <a:cs typeface="Arial" panose="020B0604020202020204" pitchFamily="34" charset="0"/>
              </a:rPr>
              <a:t>	 </a:t>
            </a:r>
            <a:r>
              <a:rPr lang="fi-FI" dirty="0">
                <a:latin typeface="Arial" panose="020B0604020202020204" pitchFamily="34" charset="0"/>
                <a:cs typeface="Arial" panose="020B0604020202020204" pitchFamily="34" charset="0"/>
              </a:rPr>
              <a:t>0.1		</a:t>
            </a:r>
          </a:p>
          <a:p>
            <a:pPr marL="285750" indent="-285750" defTabSz="457200" fontAlgn="base" hangingPunct="1">
              <a:spcBef>
                <a:spcPts val="480"/>
              </a:spcBef>
              <a:spcAft>
                <a:spcPts val="400"/>
              </a:spcAft>
              <a:buClr>
                <a:srgbClr val="C8102E"/>
              </a:buClr>
              <a:buFont typeface="Arial" panose="020B0604020202020204" pitchFamily="34" charset="0"/>
              <a:buChar char="•"/>
              <a:defRPr/>
            </a:pPr>
            <a:r>
              <a:rPr lang="en-US" dirty="0">
                <a:latin typeface="Arial" panose="020B0604020202020204" pitchFamily="34" charset="0"/>
                <a:cs typeface="Arial" panose="020B0604020202020204" pitchFamily="34" charset="0"/>
              </a:rPr>
              <a:t>Cash flow from operating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activities, EUR million 		  </a:t>
            </a:r>
            <a:r>
              <a:rPr lang="fi-FI" dirty="0">
                <a:latin typeface="Arial" panose="020B0604020202020204" pitchFamily="34" charset="0"/>
                <a:cs typeface="Arial" panose="020B0604020202020204" pitchFamily="34" charset="0"/>
              </a:rPr>
              <a:t>2</a:t>
            </a:r>
            <a:r>
              <a:rPr lang="fi-FI" sz="1800" dirty="0">
                <a:effectLst/>
                <a:latin typeface="Arial" panose="020B0604020202020204" pitchFamily="34" charset="0"/>
                <a:ea typeface="Times New Roman" panose="02020603050405020304" pitchFamily="18" charset="0"/>
                <a:cs typeface="Arial" panose="020B0604020202020204" pitchFamily="34" charset="0"/>
              </a:rPr>
              <a:t>.7 </a:t>
            </a:r>
            <a:r>
              <a:rPr lang="fi-FI" dirty="0">
                <a:latin typeface="Arial" panose="020B0604020202020204" pitchFamily="34" charset="0"/>
                <a:cs typeface="Arial" panose="020B0604020202020204" pitchFamily="34" charset="0"/>
              </a:rPr>
              <a:t>		 2.7 	</a:t>
            </a:r>
          </a:p>
          <a:p>
            <a:pPr marL="0" marR="0" lvl="0" indent="0" defTabSz="914400" eaLnBrk="1" fontAlgn="auto" latinLnBrk="0" hangingPunct="0">
              <a:lnSpc>
                <a:spcPct val="100000"/>
              </a:lnSpc>
              <a:spcBef>
                <a:spcPts val="0"/>
              </a:spcBef>
              <a:spcAft>
                <a:spcPts val="0"/>
              </a:spcAft>
              <a:buClrTx/>
              <a:buSzTx/>
              <a:buFontTx/>
              <a:buNone/>
              <a:tabLst/>
              <a:defRPr/>
            </a:pPr>
            <a:endParaRPr kumimoji="0" lang="fi-FI" sz="1600" b="0" i="0" u="none" strike="noStrike" kern="0" cap="none" spc="0" normalizeH="0" baseline="0" noProof="0" dirty="0">
              <a:ln>
                <a:noFill/>
              </a:ln>
              <a:solidFill>
                <a:srgbClr val="000000">
                  <a:lumMod val="50000"/>
                  <a:lumOff val="50000"/>
                </a:srgbClr>
              </a:solidFill>
              <a:effectLst/>
              <a:uLnTx/>
              <a:uFillTx/>
              <a:latin typeface="Arial"/>
              <a:ea typeface="Arial"/>
              <a:cs typeface="Arial"/>
              <a:sym typeface="Arial"/>
            </a:endParaRPr>
          </a:p>
        </p:txBody>
      </p:sp>
      <p:sp>
        <p:nvSpPr>
          <p:cNvPr id="14" name="TextBox 35">
            <a:extLst>
              <a:ext uri="{FF2B5EF4-FFF2-40B4-BE49-F238E27FC236}">
                <a16:creationId xmlns:a16="http://schemas.microsoft.com/office/drawing/2014/main" id="{2CA0B4BF-B144-789B-FEA8-D3A69B9B7A33}"/>
              </a:ext>
            </a:extLst>
          </p:cNvPr>
          <p:cNvSpPr txBox="1"/>
          <p:nvPr/>
        </p:nvSpPr>
        <p:spPr>
          <a:xfrm>
            <a:off x="838200" y="5213489"/>
            <a:ext cx="9251836" cy="1115690"/>
          </a:xfrm>
          <a:prstGeom prst="rect">
            <a:avLst/>
          </a:prstGeom>
          <a:noFill/>
          <a:ln>
            <a:noFill/>
          </a:ln>
        </p:spPr>
        <p:txBody>
          <a:bodyPr wrap="square" rtlCol="0">
            <a:spAutoFit/>
          </a:bodyPr>
          <a:lstStyle/>
          <a:p>
            <a:pPr defTabSz="914400" fontAlgn="auto" hangingPunct="0">
              <a:spcBef>
                <a:spcPts val="0"/>
              </a:spcBef>
              <a:spcAft>
                <a:spcPts val="0"/>
              </a:spcAft>
            </a:pPr>
            <a:r>
              <a:rPr lang="en-GB" sz="2000" b="1" dirty="0">
                <a:solidFill>
                  <a:srgbClr val="C00000"/>
                </a:solidFill>
                <a:latin typeface="Arial" panose="020B0604020202020204" pitchFamily="34" charset="0"/>
                <a:cs typeface="Arial" panose="020B0604020202020204" pitchFamily="34" charset="0"/>
              </a:rPr>
              <a:t>Guidance 2023</a:t>
            </a:r>
          </a:p>
          <a:p>
            <a:pPr defTabSz="914400" fontAlgn="auto" hangingPunct="0">
              <a:spcBef>
                <a:spcPts val="0"/>
              </a:spcBef>
              <a:spcAft>
                <a:spcPts val="0"/>
              </a:spcAft>
            </a:pPr>
            <a:endParaRPr lang="en-GB" sz="1050" b="1" dirty="0">
              <a:solidFill>
                <a:srgbClr val="C0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Componenta expects the net sales to be EUR 100–105 million in 2023.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EBITDA is expected to be EUR 6–7 million</a:t>
            </a:r>
            <a:r>
              <a:rPr lang="en-US" dirty="0">
                <a:latin typeface="Arial" panose="020B0604020202020204" pitchFamily="34" charset="0"/>
                <a:cs typeface="Arial" panose="020B0604020202020204" pitchFamily="34" charset="0"/>
              </a:rPr>
              <a:t>.</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95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EB9D1C-848C-5FCC-AE98-809248F8BC2D}"/>
              </a:ext>
            </a:extLst>
          </p:cNvPr>
          <p:cNvSpPr>
            <a:spLocks noGrp="1"/>
          </p:cNvSpPr>
          <p:nvPr>
            <p:ph type="title"/>
          </p:nvPr>
        </p:nvSpPr>
        <p:spPr>
          <a:xfrm>
            <a:off x="838200" y="510933"/>
            <a:ext cx="10515600" cy="940237"/>
          </a:xfrm>
        </p:spPr>
        <p:txBody>
          <a:bodyPr/>
          <a:lstStyle/>
          <a:p>
            <a:r>
              <a:rPr lang="fi-FI" dirty="0"/>
              <a:t>In </a:t>
            </a:r>
            <a:r>
              <a:rPr lang="fi-FI" dirty="0" err="1"/>
              <a:t>focus</a:t>
            </a:r>
            <a:r>
              <a:rPr lang="fi-FI" dirty="0"/>
              <a:t> in 2023</a:t>
            </a:r>
            <a:endParaRPr lang="en-FI" dirty="0"/>
          </a:p>
        </p:txBody>
      </p:sp>
      <p:sp>
        <p:nvSpPr>
          <p:cNvPr id="10" name="Content Placeholder 9">
            <a:extLst>
              <a:ext uri="{FF2B5EF4-FFF2-40B4-BE49-F238E27FC236}">
                <a16:creationId xmlns:a16="http://schemas.microsoft.com/office/drawing/2014/main" id="{ACCAFCDC-9993-AF1D-5578-DA2B83C7DA09}"/>
              </a:ext>
            </a:extLst>
          </p:cNvPr>
          <p:cNvSpPr>
            <a:spLocks noGrp="1"/>
          </p:cNvSpPr>
          <p:nvPr>
            <p:ph idx="1"/>
          </p:nvPr>
        </p:nvSpPr>
        <p:spPr>
          <a:xfrm>
            <a:off x="931505" y="1719852"/>
            <a:ext cx="10465838" cy="4492133"/>
          </a:xfrm>
        </p:spPr>
        <p:txBody>
          <a:bodyPr>
            <a:noAutofit/>
          </a:bodyPr>
          <a:lstStyle/>
          <a:p>
            <a:pPr marL="263525" indent="-263525">
              <a:spcBef>
                <a:spcPts val="1800"/>
              </a:spcBef>
            </a:pPr>
            <a:r>
              <a:rPr lang="en-US" sz="2000" dirty="0">
                <a:latin typeface="Arial" panose="020B0604020202020204" pitchFamily="34" charset="0"/>
                <a:cs typeface="Arial" panose="020B0604020202020204" pitchFamily="34" charset="0"/>
              </a:rPr>
              <a:t>Availability of materials, development of purchase and sale prices, and the situation </a:t>
            </a:r>
            <a:r>
              <a:rPr lang="en-US" sz="2000" dirty="0"/>
              <a:t>in</a:t>
            </a:r>
            <a:r>
              <a:rPr lang="en-US" sz="2000" dirty="0">
                <a:latin typeface="Arial" panose="020B0604020202020204" pitchFamily="34" charset="0"/>
                <a:cs typeface="Arial" panose="020B0604020202020204" pitchFamily="34" charset="0"/>
              </a:rPr>
              <a:t> the electricity market</a:t>
            </a:r>
            <a:endParaRPr lang="fi-FI" sz="2000" dirty="0">
              <a:latin typeface="Arial" panose="020B0604020202020204" pitchFamily="34" charset="0"/>
              <a:cs typeface="Arial" panose="020B0604020202020204" pitchFamily="34" charset="0"/>
            </a:endParaRPr>
          </a:p>
          <a:p>
            <a:pPr marL="263525" indent="-263525">
              <a:spcBef>
                <a:spcPts val="1800"/>
              </a:spcBef>
            </a:pPr>
            <a:r>
              <a:rPr lang="en-US" sz="2000" dirty="0">
                <a:latin typeface="Arial" panose="020B0604020202020204" pitchFamily="34" charset="0"/>
                <a:cs typeface="Arial" panose="020B0604020202020204" pitchFamily="34" charset="0"/>
              </a:rPr>
              <a:t>Our goal is to be the primary total supplier of contract manufacturing</a:t>
            </a:r>
            <a:endParaRPr lang="fi-FI" sz="2000" dirty="0">
              <a:latin typeface="Arial" panose="020B0604020202020204" pitchFamily="34" charset="0"/>
              <a:cs typeface="Arial" panose="020B0604020202020204" pitchFamily="34" charset="0"/>
            </a:endParaRPr>
          </a:p>
          <a:p>
            <a:pPr marL="263525" indent="-263525">
              <a:spcBef>
                <a:spcPts val="1800"/>
              </a:spcBef>
            </a:pPr>
            <a:r>
              <a:rPr lang="fi-FI" sz="2000" dirty="0" err="1">
                <a:latin typeface="Arial" panose="020B0604020202020204" pitchFamily="34" charset="0"/>
                <a:cs typeface="Arial" panose="020B0604020202020204" pitchFamily="34" charset="0"/>
              </a:rPr>
              <a:t>Continuous</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improvement</a:t>
            </a:r>
            <a:r>
              <a:rPr lang="fi-FI" sz="2000" dirty="0">
                <a:latin typeface="Arial" panose="020B0604020202020204" pitchFamily="34" charset="0"/>
                <a:cs typeface="Arial" panose="020B0604020202020204" pitchFamily="34" charset="0"/>
              </a:rPr>
              <a:t> of </a:t>
            </a:r>
            <a:r>
              <a:rPr lang="fi-FI" sz="2000" dirty="0" err="1">
                <a:latin typeface="Arial" panose="020B0604020202020204" pitchFamily="34" charset="0"/>
                <a:cs typeface="Arial" panose="020B0604020202020204" pitchFamily="34" charset="0"/>
              </a:rPr>
              <a:t>profitability</a:t>
            </a:r>
            <a:endParaRPr lang="fi-FI" sz="2000" dirty="0">
              <a:latin typeface="Arial" panose="020B0604020202020204" pitchFamily="34" charset="0"/>
              <a:cs typeface="Arial" panose="020B0604020202020204" pitchFamily="34" charset="0"/>
            </a:endParaRPr>
          </a:p>
          <a:p>
            <a:pPr marL="948530" lvl="1" indent="-263525">
              <a:spcBef>
                <a:spcPts val="1800"/>
              </a:spcBef>
            </a:pPr>
            <a:r>
              <a:rPr lang="en-US" dirty="0">
                <a:latin typeface="Arial" panose="020B0604020202020204" pitchFamily="34" charset="0"/>
                <a:cs typeface="Arial" panose="020B0604020202020204" pitchFamily="34" charset="0"/>
              </a:rPr>
              <a:t>We will continue to invest in strengthening our market position</a:t>
            </a:r>
            <a:endParaRPr lang="fi-FI" dirty="0">
              <a:latin typeface="Arial" panose="020B0604020202020204" pitchFamily="34" charset="0"/>
              <a:cs typeface="Arial" panose="020B0604020202020204" pitchFamily="34" charset="0"/>
            </a:endParaRPr>
          </a:p>
          <a:p>
            <a:pPr marL="948530" lvl="1" indent="-263525">
              <a:spcBef>
                <a:spcPts val="1800"/>
              </a:spcBef>
            </a:pPr>
            <a:r>
              <a:rPr lang="en-US" dirty="0">
                <a:latin typeface="Arial" panose="020B0604020202020204" pitchFamily="34" charset="0"/>
                <a:cs typeface="Arial" panose="020B0604020202020204" pitchFamily="34" charset="0"/>
              </a:rPr>
              <a:t>Development of own operations, occupational safety and targeted investments</a:t>
            </a:r>
            <a:endParaRPr lang="fi-FI" dirty="0">
              <a:latin typeface="Arial" panose="020B0604020202020204" pitchFamily="34" charset="0"/>
              <a:cs typeface="Arial" panose="020B0604020202020204" pitchFamily="34" charset="0"/>
            </a:endParaRPr>
          </a:p>
          <a:p>
            <a:pPr marL="948530" lvl="1" indent="-263525">
              <a:spcBef>
                <a:spcPts val="1800"/>
              </a:spcBef>
            </a:pPr>
            <a:r>
              <a:rPr lang="en-US" dirty="0">
                <a:latin typeface="Arial" panose="020B0604020202020204" pitchFamily="34" charset="0"/>
                <a:cs typeface="Arial" panose="020B0604020202020204" pitchFamily="34" charset="0"/>
              </a:rPr>
              <a:t>From a technology-centric approach to a deeper customer orientation</a:t>
            </a:r>
            <a:endParaRPr lang="fi-FI" dirty="0">
              <a:latin typeface="Arial" panose="020B0604020202020204" pitchFamily="34" charset="0"/>
              <a:cs typeface="Arial" panose="020B0604020202020204" pitchFamily="34" charset="0"/>
            </a:endParaRPr>
          </a:p>
          <a:p>
            <a:pPr marL="948530" lvl="1" indent="-263525">
              <a:spcBef>
                <a:spcPts val="1800"/>
              </a:spcBef>
            </a:pPr>
            <a:r>
              <a:rPr lang="en-US" dirty="0">
                <a:latin typeface="Arial" panose="020B0604020202020204" pitchFamily="34" charset="0"/>
                <a:cs typeface="Arial" panose="020B0604020202020204" pitchFamily="34" charset="0"/>
              </a:rPr>
              <a:t>In our customer relationships, we invest in active dialogue and maintaining customer satisfaction</a:t>
            </a:r>
          </a:p>
          <a:p>
            <a:pPr marL="491330" indent="-263525">
              <a:spcBef>
                <a:spcPts val="1800"/>
              </a:spcBef>
            </a:pPr>
            <a:r>
              <a:rPr lang="en-US" sz="2000" dirty="0">
                <a:latin typeface="Arial" panose="020B0604020202020204" pitchFamily="34" charset="0"/>
                <a:cs typeface="Arial" panose="020B0604020202020204" pitchFamily="34" charset="0"/>
              </a:rPr>
              <a:t>Expectations, plans and measures 2024</a:t>
            </a:r>
            <a:endParaRPr lang="en-GB" sz="2000" dirty="0">
              <a:latin typeface="Arial" panose="020B0604020202020204" pitchFamily="34" charset="0"/>
              <a:cs typeface="Arial" panose="020B0604020202020204" pitchFamily="34" charset="0"/>
            </a:endParaRPr>
          </a:p>
          <a:p>
            <a:pPr marL="0" indent="0" algn="l" rtl="0" fontAlgn="base">
              <a:buNone/>
            </a:pPr>
            <a:endParaRPr lang="en-GB" sz="1400" dirty="0">
              <a:solidFill>
                <a:schemeClr val="tx1"/>
              </a:solidFill>
            </a:endParaRPr>
          </a:p>
        </p:txBody>
      </p:sp>
      <p:sp>
        <p:nvSpPr>
          <p:cNvPr id="4" name="Date Placeholder 3">
            <a:extLst>
              <a:ext uri="{FF2B5EF4-FFF2-40B4-BE49-F238E27FC236}">
                <a16:creationId xmlns:a16="http://schemas.microsoft.com/office/drawing/2014/main" id="{BC5BB0D6-5EAD-EE16-984D-C4A8D689F079}"/>
              </a:ext>
            </a:extLst>
          </p:cNvPr>
          <p:cNvSpPr>
            <a:spLocks noGrp="1"/>
          </p:cNvSpPr>
          <p:nvPr>
            <p:ph type="dt" sz="half" idx="10"/>
          </p:nvPr>
        </p:nvSpPr>
        <p:spPr/>
        <p:txBody>
          <a:bodyPr/>
          <a:lstStyle/>
          <a:p>
            <a:fld id="{802E9628-BA81-294C-AD93-59C46734489C}" type="datetime1">
              <a:rPr lang="fi-FI" smtClean="0"/>
              <a:t>3.11.2023</a:t>
            </a:fld>
            <a:endParaRPr lang="en-FI"/>
          </a:p>
        </p:txBody>
      </p:sp>
      <p:sp>
        <p:nvSpPr>
          <p:cNvPr id="6" name="Slide Number Placeholder 5">
            <a:extLst>
              <a:ext uri="{FF2B5EF4-FFF2-40B4-BE49-F238E27FC236}">
                <a16:creationId xmlns:a16="http://schemas.microsoft.com/office/drawing/2014/main" id="{B04CCDA6-8098-6191-892B-D03EBCC46B52}"/>
              </a:ext>
            </a:extLst>
          </p:cNvPr>
          <p:cNvSpPr>
            <a:spLocks noGrp="1"/>
          </p:cNvSpPr>
          <p:nvPr>
            <p:ph type="sldNum" sz="quarter" idx="12"/>
          </p:nvPr>
        </p:nvSpPr>
        <p:spPr/>
        <p:txBody>
          <a:bodyPr/>
          <a:lstStyle/>
          <a:p>
            <a:fld id="{60A883DE-ED4A-4944-A559-AAF4A98C3567}" type="slidenum">
              <a:rPr lang="en-FI" smtClean="0"/>
              <a:pPr/>
              <a:t>9</a:t>
            </a:fld>
            <a:endParaRPr lang="en-FI"/>
          </a:p>
        </p:txBody>
      </p:sp>
    </p:spTree>
    <p:extLst>
      <p:ext uri="{BB962C8B-B14F-4D97-AF65-F5344CB8AC3E}">
        <p14:creationId xmlns:p14="http://schemas.microsoft.com/office/powerpoint/2010/main" val="365851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2438</TotalTime>
  <Words>812</Words>
  <Application>Microsoft Office PowerPoint</Application>
  <PresentationFormat>Laajakuva</PresentationFormat>
  <Paragraphs>133</Paragraphs>
  <Slides>12</Slides>
  <Notes>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Helvetica</vt:lpstr>
      <vt:lpstr>Office Theme</vt:lpstr>
      <vt:lpstr>PowerPoint-esitys</vt:lpstr>
      <vt:lpstr>The result for January–September 2023</vt:lpstr>
      <vt:lpstr>Topical during the reporting period</vt:lpstr>
      <vt:lpstr>Net sales by customer segments</vt:lpstr>
      <vt:lpstr>Net sales</vt:lpstr>
      <vt:lpstr>EBITDA</vt:lpstr>
      <vt:lpstr>Cash flow from operating activites</vt:lpstr>
      <vt:lpstr>Componenta in brief</vt:lpstr>
      <vt:lpstr>In focus in 2023</vt:lpstr>
      <vt:lpstr>Responsible contract manufacturer</vt:lpstr>
      <vt:lpstr>Componenta´s strategy 2020‒2023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Lea-Maija</dc:creator>
  <cp:lastModifiedBy>Manu Jenni</cp:lastModifiedBy>
  <cp:revision>309</cp:revision>
  <dcterms:created xsi:type="dcterms:W3CDTF">2022-05-29T06:11:08Z</dcterms:created>
  <dcterms:modified xsi:type="dcterms:W3CDTF">2023-11-03T06:59:34Z</dcterms:modified>
</cp:coreProperties>
</file>